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handoutMasterIdLst>
    <p:handoutMasterId r:id="rId28"/>
  </p:handoutMasterIdLst>
  <p:sldIdLst>
    <p:sldId id="278" r:id="rId2"/>
    <p:sldId id="273" r:id="rId3"/>
    <p:sldId id="282" r:id="rId4"/>
    <p:sldId id="304" r:id="rId5"/>
    <p:sldId id="305" r:id="rId6"/>
    <p:sldId id="306" r:id="rId7"/>
    <p:sldId id="283" r:id="rId8"/>
    <p:sldId id="286" r:id="rId9"/>
    <p:sldId id="285" r:id="rId10"/>
    <p:sldId id="295" r:id="rId11"/>
    <p:sldId id="296" r:id="rId12"/>
    <p:sldId id="287" r:id="rId13"/>
    <p:sldId id="289" r:id="rId14"/>
    <p:sldId id="288" r:id="rId15"/>
    <p:sldId id="284" r:id="rId16"/>
    <p:sldId id="281" r:id="rId17"/>
    <p:sldId id="291" r:id="rId18"/>
    <p:sldId id="277" r:id="rId19"/>
    <p:sldId id="297" r:id="rId20"/>
    <p:sldId id="279" r:id="rId21"/>
    <p:sldId id="298" r:id="rId22"/>
    <p:sldId id="280" r:id="rId23"/>
    <p:sldId id="293" r:id="rId24"/>
    <p:sldId id="276" r:id="rId25"/>
    <p:sldId id="294" r:id="rId26"/>
  </p:sldIdLst>
  <p:sldSz cx="12192000" cy="6858000"/>
  <p:notesSz cx="9872663" cy="6797675"/>
  <p:defaultTextStyle>
    <a:defPPr rtl="0">
      <a:defRPr lang="lv-LV"/>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sa Garcia-Maltras De Blas" initials="EGDB" lastIdx="4" clrIdx="0">
    <p:extLst>
      <p:ext uri="{19B8F6BF-5375-455C-9EA6-DF929625EA0E}">
        <p15:presenceInfo xmlns:p15="http://schemas.microsoft.com/office/powerpoint/2012/main" userId="S::elsa.garcia-maltras@fiscal.es::ead65ba4-d040-41b4-90d3-5bf7b5270d4c" providerId="AD"/>
      </p:ext>
    </p:extLst>
  </p:cmAuthor>
  <p:cmAuthor id="2" name="Till Gut" initials="TG" lastIdx="6" clrIdx="1">
    <p:extLst>
      <p:ext uri="{19B8F6BF-5375-455C-9EA6-DF929625EA0E}">
        <p15:presenceInfo xmlns:p15="http://schemas.microsoft.com/office/powerpoint/2012/main" userId="Till G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86809" autoAdjust="0"/>
  </p:normalViewPr>
  <p:slideViewPr>
    <p:cSldViewPr snapToGrid="0">
      <p:cViewPr varScale="1">
        <p:scale>
          <a:sx n="95" d="100"/>
          <a:sy n="95" d="100"/>
        </p:scale>
        <p:origin x="112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pPr rtl="0"/>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pPr rtl="0"/>
            <a:fld id="{D852116A-4664-4678-9FDD-31390ADFA7EE}" type="datetimeFigureOut">
              <a:rPr lang="de-DE" smtClean="0"/>
              <a:t>21.02.2022</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pPr rtl="0"/>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pPr rtl="0"/>
            <a:fld id="{3C768DFE-DABD-49B3-8BCE-484063F82781}" type="slidenum">
              <a:rPr lang="de-DE" smtClean="0"/>
              <a:t>‹#›</a:t>
            </a:fld>
            <a:endParaRPr lang="de-D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pPr rtl="0"/>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pPr rtl="0"/>
            <a:fld id="{0D13A7C6-214A-4A78-8B7F-C9DA87EA3770}" type="datetimeFigureOut">
              <a:rPr lang="en-GB" smtClean="0"/>
              <a:t>21/02/2022</a:t>
            </a:fld>
            <a:endParaRPr lang="en-GB"/>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pPr rtl="0"/>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rtl="0"/>
            <a:r>
              <a:rPr lang="lv-lv"/>
              <a:t>Textmasterformat bearbeiten</a:t>
            </a:r>
          </a:p>
          <a:p>
            <a:pPr lvl="1" rtl="0"/>
            <a:r>
              <a:rPr lang="lv-lv"/>
              <a:t>Zweite Ebene</a:t>
            </a:r>
          </a:p>
          <a:p>
            <a:pPr lvl="2" rtl="0"/>
            <a:r>
              <a:rPr lang="lv-lv"/>
              <a:t>Dritte Ebene</a:t>
            </a:r>
          </a:p>
          <a:p>
            <a:pPr lvl="3" rtl="0"/>
            <a:r>
              <a:rPr lang="lv-lv"/>
              <a:t>Vierte Ebene</a:t>
            </a:r>
          </a:p>
          <a:p>
            <a:pPr lvl="4" rtl="0"/>
            <a:r>
              <a:rPr lang="lv-lv"/>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pPr rtl="0"/>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pPr rtl="0"/>
            <a:fld id="{4E391B68-67F8-4E32-8F57-9F9CE295B3CB}" type="slidenum">
              <a:rPr lang="en-GB" smtClean="0"/>
              <a:t>‹#›</a:t>
            </a:fld>
            <a:endParaRPr lang="en-GB"/>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a:t>Šī prezentācija izskaidro EPPO sadarbību ar ārējiem partneriem. Mērķa grupa galvenokārt ir EDAU. Tomēr jāatzīmē, ka valsts iestāžu loma ir aplūkota 8. un 9. slaidos, kā arī 17., 18. un 20. slaidos.</a:t>
            </a:r>
          </a:p>
          <a:p>
            <a:pPr rtl="0"/>
            <a:endParaRPr lang="en-GB" dirty="0"/>
          </a:p>
        </p:txBody>
      </p:sp>
      <p:sp>
        <p:nvSpPr>
          <p:cNvPr id="4" name="Foliennummernplatzhalter 3"/>
          <p:cNvSpPr>
            <a:spLocks noGrp="1"/>
          </p:cNvSpPr>
          <p:nvPr>
            <p:ph type="sldNum" sz="quarter" idx="10"/>
          </p:nvPr>
        </p:nvSpPr>
        <p:spPr/>
        <p:txBody>
          <a:bodyPr rtlCol="0"/>
          <a:lstStyle/>
          <a:p>
            <a:pPr rtl="0"/>
            <a:fld id="{4E391B68-67F8-4E32-8F57-9F9CE295B3CB}" type="slidenum">
              <a:rPr lang="en-GB" smtClean="0"/>
              <a:t>1</a:t>
            </a:fld>
            <a:endParaRPr lang="en-GB"/>
          </a:p>
        </p:txBody>
      </p:sp>
    </p:spTree>
    <p:extLst>
      <p:ext uri="{BB962C8B-B14F-4D97-AF65-F5344CB8AC3E}">
        <p14:creationId xmlns:p14="http://schemas.microsoft.com/office/powerpoint/2010/main" val="3904909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lv-lv"/>
              <a:t>Valstu eksperti varētu sniegt ieguldījumu un apspriest ar valsts praktizējošiem speciālistiem, kādas tieši ir </a:t>
            </a:r>
            <a:r>
              <a:rPr lang="lv-lv" b="0"/>
              <a:t>attiecīgās “</a:t>
            </a:r>
            <a:r>
              <a:rPr lang="lv-lv"/>
              <a:t> </a:t>
            </a:r>
            <a:r>
              <a:rPr lang="lv-lv" sz="1200" b="0">
                <a:solidFill>
                  <a:schemeClr val="tx1"/>
                </a:solidFill>
                <a:latin typeface="+mn-lt"/>
              </a:rPr>
              <a:t>valsts prokurora pilnvaras” un kā tās var īstenot.</a:t>
            </a:r>
            <a:endParaRPr lang="de-DE" b="0" dirty="0"/>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17</a:t>
            </a:fld>
            <a:endParaRPr lang="en-GB"/>
          </a:p>
        </p:txBody>
      </p:sp>
    </p:spTree>
    <p:extLst>
      <p:ext uri="{BB962C8B-B14F-4D97-AF65-F5344CB8AC3E}">
        <p14:creationId xmlns:p14="http://schemas.microsoft.com/office/powerpoint/2010/main" val="514393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a:t>Skatiet piezīmi par iepriekšējiem slaidiem.</a:t>
            </a:r>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18</a:t>
            </a:fld>
            <a:endParaRPr lang="en-GB"/>
          </a:p>
        </p:txBody>
      </p:sp>
    </p:spTree>
    <p:extLst>
      <p:ext uri="{BB962C8B-B14F-4D97-AF65-F5344CB8AC3E}">
        <p14:creationId xmlns:p14="http://schemas.microsoft.com/office/powerpoint/2010/main" val="380193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lv-lv"/>
              <a:t>Skatiet piezīmi par iepriekšējiem slaidiem.</a:t>
            </a:r>
          </a:p>
          <a:p>
            <a:pPr marL="0" marR="0" lvl="0" indent="0" algn="l" defTabSz="914400" rtl="0" eaLnBrk="1" fontAlgn="auto" latinLnBrk="0" hangingPunct="1">
              <a:lnSpc>
                <a:spcPct val="100000"/>
              </a:lnSpc>
              <a:spcBef>
                <a:spcPts val="0"/>
              </a:spcBef>
              <a:spcAft>
                <a:spcPts val="0"/>
              </a:spcAft>
              <a:buClrTx/>
              <a:buSzTx/>
              <a:buFontTx/>
              <a:buNone/>
              <a:tabLst/>
              <a:defRPr/>
            </a:pPr>
            <a:r>
              <a:rPr lang="lv-lv"/>
              <a:t>Kopumā šī prezentācija izskaidro </a:t>
            </a:r>
            <a:r>
              <a:rPr lang="en-gb" i="1"/>
              <a:t>EPPO </a:t>
            </a:r>
            <a:r>
              <a:rPr lang="en-gb"/>
              <a:t>sadarbību ar ārējiem partneriem. Mērķa grupa galvenokārt ir EDAU. Tomēr jāatzīmē, ka šajā slaidā ir apskatīta valsts iestāžu loma.</a:t>
            </a:r>
          </a:p>
          <a:p>
            <a:pPr rtl="0"/>
            <a:endParaRPr lang="de-DE" dirty="0"/>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19</a:t>
            </a:fld>
            <a:endParaRPr lang="en-GB"/>
          </a:p>
        </p:txBody>
      </p:sp>
    </p:spTree>
    <p:extLst>
      <p:ext uri="{BB962C8B-B14F-4D97-AF65-F5344CB8AC3E}">
        <p14:creationId xmlns:p14="http://schemas.microsoft.com/office/powerpoint/2010/main" val="3779345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a:t>Kopumā šī prezentācija izskaidro </a:t>
            </a:r>
            <a:r>
              <a:rPr lang="en-gb" i="1"/>
              <a:t>EPPO </a:t>
            </a:r>
            <a:r>
              <a:rPr lang="en-gb"/>
              <a:t>sadarbību ar ārējiem partneriem. Mērķa grupa galvenokārt ir EDAU. Tomēr jāatzīmē, ka šajā slaidā ir apskatīta valsts iestāžu loma.</a:t>
            </a:r>
          </a:p>
          <a:p>
            <a:pPr rtl="0"/>
            <a:endParaRPr lang="de-DE" dirty="0"/>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20</a:t>
            </a:fld>
            <a:endParaRPr lang="en-GB"/>
          </a:p>
        </p:txBody>
      </p:sp>
    </p:spTree>
    <p:extLst>
      <p:ext uri="{BB962C8B-B14F-4D97-AF65-F5344CB8AC3E}">
        <p14:creationId xmlns:p14="http://schemas.microsoft.com/office/powerpoint/2010/main" val="3291386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lv-lv"/>
              <a:t>Šveici var apmainīt ar citu trešo valsti.</a:t>
            </a:r>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21</a:t>
            </a:fld>
            <a:endParaRPr lang="en-GB"/>
          </a:p>
        </p:txBody>
      </p:sp>
    </p:spTree>
    <p:extLst>
      <p:ext uri="{BB962C8B-B14F-4D97-AF65-F5344CB8AC3E}">
        <p14:creationId xmlns:p14="http://schemas.microsoft.com/office/powerpoint/2010/main" val="2045947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a:t>Valstu eksperti varētu sniegt savu ieguldījumu un apspriest ar valsts tiesību aktiem, kā šajā kontekstā tiktu piemēroti valsts tiesību akti</a:t>
            </a:r>
            <a:r>
              <a:rPr lang="lv-lv" sz="1200" b="0">
                <a:solidFill>
                  <a:schemeClr val="tx1"/>
                </a:solidFill>
                <a:latin typeface="+mn-lt"/>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lv-lv"/>
              <a:t>Kopumā šī prezentācija izskaidro </a:t>
            </a:r>
            <a:r>
              <a:rPr lang="en-gb" i="1"/>
              <a:t>EPPO </a:t>
            </a:r>
            <a:r>
              <a:rPr lang="en-gb"/>
              <a:t>sadarbību ar ārējiem partneriem. Mērķa grupa galvenokārt ir EDAU. Tomēr jāatzīmē, ka šajā slaidā ir apskatīta valsts iestāžu loma.</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b="0" dirty="0"/>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22</a:t>
            </a:fld>
            <a:endParaRPr lang="en-GB"/>
          </a:p>
        </p:txBody>
      </p:sp>
    </p:spTree>
    <p:extLst>
      <p:ext uri="{BB962C8B-B14F-4D97-AF65-F5344CB8AC3E}">
        <p14:creationId xmlns:p14="http://schemas.microsoft.com/office/powerpoint/2010/main" val="1004771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lv-lv"/>
              <a:t>Īriju var apmainīt ar citu neiesaistītu dalībvalsti.  Jautājumā a. 2000. gada ES konvenciju pēc tam varētu aizstāt ar Eiropas izmeklēšanas rīkojumu (</a:t>
            </a:r>
            <a:r>
              <a:rPr lang="lv-lv" b="0" i="0">
                <a:solidFill>
                  <a:srgbClr val="000000"/>
                </a:solidFill>
                <a:effectLst/>
                <a:latin typeface="Verdana" panose="020B0604030504040204" pitchFamily="34" charset="0"/>
              </a:rPr>
              <a:t>Direktīva 2014/41/ES</a:t>
            </a:r>
            <a:r>
              <a:rPr lang="lv-lv"/>
              <a:t>).</a:t>
            </a:r>
            <a:endParaRPr lang="de-DE" dirty="0"/>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23</a:t>
            </a:fld>
            <a:endParaRPr lang="en-GB"/>
          </a:p>
        </p:txBody>
      </p:sp>
    </p:spTree>
    <p:extLst>
      <p:ext uri="{BB962C8B-B14F-4D97-AF65-F5344CB8AC3E}">
        <p14:creationId xmlns:p14="http://schemas.microsoft.com/office/powerpoint/2010/main" val="3936206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a:t>Pants 105 atstāj ievērojamas nepilnības sadarbībai ar neiesaistītajām dalībvalstīm. </a:t>
            </a:r>
            <a:r>
              <a:rPr lang="lv-lv">
                <a:solidFill>
                  <a:schemeClr val="tx1"/>
                </a:solidFill>
                <a:latin typeface="+mn-lt"/>
              </a:rPr>
              <a:t>Vai to varētu/vai tas būtu jālabo, apspriežot un pieņemot sadarbības regulu, ko pieņem ne tikai tās dalībvalstis, kas piedalās </a:t>
            </a:r>
            <a:r>
              <a:rPr lang="en-gb" i="1">
                <a:solidFill>
                  <a:schemeClr val="tx1"/>
                </a:solidFill>
                <a:latin typeface="+mn-lt"/>
              </a:rPr>
              <a:t>EPPO</a:t>
            </a:r>
            <a:r>
              <a:rPr lang="en-gb">
                <a:solidFill>
                  <a:schemeClr val="tx1"/>
                </a:solidFill>
                <a:latin typeface="+mn-lt"/>
              </a:rPr>
              <a:t>, bet arī pārējās dalībvalstis? Tas šķiet iespējams, pamatojoties uz LESD 86. pantu.</a:t>
            </a:r>
            <a:endParaRPr lang="en-US" dirty="0">
              <a:solidFill>
                <a:schemeClr val="tx1"/>
              </a:solidFill>
              <a:latin typeface="+mn-lt"/>
            </a:endParaRPr>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24</a:t>
            </a:fld>
            <a:endParaRPr lang="en-GB"/>
          </a:p>
        </p:txBody>
      </p:sp>
    </p:spTree>
    <p:extLst>
      <p:ext uri="{BB962C8B-B14F-4D97-AF65-F5344CB8AC3E}">
        <p14:creationId xmlns:p14="http://schemas.microsoft.com/office/powerpoint/2010/main" val="4068524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lv-lv"/>
              <a:t>Šī prezentācija neaptver </a:t>
            </a:r>
            <a:r>
              <a:rPr lang="lv-lv" sz="1200">
                <a:solidFill>
                  <a:schemeClr val="tx1"/>
                </a:solidFill>
                <a:latin typeface="+mn-lt"/>
              </a:rPr>
              <a:t>“iekšējo EPPO” sadarbību, </a:t>
            </a:r>
            <a:r>
              <a:rPr lang="lv-lv"/>
              <a:t> </a:t>
            </a:r>
            <a:r>
              <a:rPr lang="lv-lv" sz="1200">
                <a:solidFill>
                  <a:schemeClr val="tx1"/>
                </a:solidFill>
                <a:latin typeface="+mn-lt"/>
              </a:rPr>
              <a:t>   no 31. līdz 33. panta </a:t>
            </a:r>
            <a:r>
              <a:rPr lang="lv-lv"/>
              <a:t>skatiet </a:t>
            </a:r>
            <a:r>
              <a:rPr lang="lv-lv" b="1"/>
              <a:t>3. moduli</a:t>
            </a:r>
            <a:r>
              <a:rPr lang="lv-lv"/>
              <a:t> </a:t>
            </a:r>
            <a:r>
              <a:rPr lang="lv-lv" b="0"/>
              <a:t>.</a:t>
            </a:r>
            <a:endParaRPr lang="de-DE" b="1" dirty="0"/>
          </a:p>
          <a:p>
            <a:pPr rtl="0"/>
            <a:endParaRPr lang="de-DE" dirty="0"/>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2</a:t>
            </a:fld>
            <a:endParaRPr lang="en-GB"/>
          </a:p>
        </p:txBody>
      </p:sp>
    </p:spTree>
    <p:extLst>
      <p:ext uri="{BB962C8B-B14F-4D97-AF65-F5344CB8AC3E}">
        <p14:creationId xmlns:p14="http://schemas.microsoft.com/office/powerpoint/2010/main" val="222743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lv-lv"/>
              <a:t>No</a:t>
            </a:r>
            <a:r>
              <a:rPr lang="lv-lv" sz="1200">
                <a:solidFill>
                  <a:schemeClr val="tx1"/>
                </a:solidFill>
                <a:latin typeface="+mn-lt"/>
              </a:rPr>
              <a:t> 31. līdz 33. pantam / „EPPO iekšējai sadarbībai”, </a:t>
            </a:r>
            <a:r>
              <a:rPr lang="lv-lv"/>
              <a:t>sk. </a:t>
            </a:r>
            <a:r>
              <a:rPr lang="lv-lv" b="1"/>
              <a:t>3. moduli</a:t>
            </a:r>
            <a:r>
              <a:rPr lang="lv-lv"/>
              <a:t> </a:t>
            </a:r>
            <a:r>
              <a:rPr lang="lv-lv" b="0"/>
              <a:t>.</a:t>
            </a:r>
          </a:p>
          <a:p>
            <a:pPr marL="0" marR="0" lvl="0" indent="0" algn="l" defTabSz="914400" rtl="0" eaLnBrk="1" fontAlgn="auto" latinLnBrk="0" hangingPunct="1">
              <a:lnSpc>
                <a:spcPct val="100000"/>
              </a:lnSpc>
              <a:spcBef>
                <a:spcPts val="0"/>
              </a:spcBef>
              <a:spcAft>
                <a:spcPts val="0"/>
              </a:spcAft>
              <a:buClrTx/>
              <a:buSzTx/>
              <a:buFontTx/>
              <a:buNone/>
              <a:tabLst/>
              <a:defRPr/>
            </a:pPr>
            <a:r>
              <a:rPr lang="lv-lv"/>
              <a:t>https://ec.europa.eu/info/law/cross-border-cases/judicial-cooperation/networks-and-bodies-supporting-judicial-cooperation/european-public-prosecutors-office_en#decisions-of-the-college-of-the-eppo</a:t>
            </a:r>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3</a:t>
            </a:fld>
            <a:endParaRPr lang="en-GB"/>
          </a:p>
        </p:txBody>
      </p:sp>
    </p:spTree>
    <p:extLst>
      <p:ext uri="{BB962C8B-B14F-4D97-AF65-F5344CB8AC3E}">
        <p14:creationId xmlns:p14="http://schemas.microsoft.com/office/powerpoint/2010/main" val="1774455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4</a:t>
            </a:fld>
            <a:endParaRPr lang="en-GB"/>
          </a:p>
        </p:txBody>
      </p:sp>
    </p:spTree>
    <p:extLst>
      <p:ext uri="{BB962C8B-B14F-4D97-AF65-F5344CB8AC3E}">
        <p14:creationId xmlns:p14="http://schemas.microsoft.com/office/powerpoint/2010/main" val="222743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a:t>Vairāk par</a:t>
            </a:r>
            <a:r>
              <a:rPr lang="lv-lv" sz="1200">
                <a:solidFill>
                  <a:schemeClr val="tx1"/>
                </a:solidFill>
                <a:latin typeface="+mn-lt"/>
              </a:rPr>
              <a:t> “</a:t>
            </a:r>
            <a:r>
              <a:rPr lang="en-gb" sz="1200" i="1">
                <a:solidFill>
                  <a:schemeClr val="tx1"/>
                </a:solidFill>
                <a:latin typeface="+mn-lt"/>
              </a:rPr>
              <a:t>EPPO </a:t>
            </a:r>
            <a:r>
              <a:rPr lang="en-gb" sz="1200">
                <a:solidFill>
                  <a:schemeClr val="tx1"/>
                </a:solidFill>
                <a:latin typeface="+mn-lt"/>
              </a:rPr>
              <a:t>iekšējo” sadarbību, no  31. līdz 33. pantam, </a:t>
            </a:r>
            <a:r>
              <a:rPr lang="lv-lv"/>
              <a:t>skatiet </a:t>
            </a:r>
            <a:r>
              <a:rPr lang="lv-lv" b="1"/>
              <a:t>3. moduli</a:t>
            </a:r>
            <a:r>
              <a:rPr lang="lv-lv"/>
              <a:t> </a:t>
            </a:r>
            <a:r>
              <a:rPr lang="lv-lv" b="0"/>
              <a:t>.</a:t>
            </a:r>
            <a:endParaRPr lang="de-DE"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latin typeface="+mn-lt"/>
            </a:endParaRPr>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5</a:t>
            </a:fld>
            <a:endParaRPr lang="en-GB"/>
          </a:p>
        </p:txBody>
      </p:sp>
    </p:spTree>
    <p:extLst>
      <p:ext uri="{BB962C8B-B14F-4D97-AF65-F5344CB8AC3E}">
        <p14:creationId xmlns:p14="http://schemas.microsoft.com/office/powerpoint/2010/main" val="1282291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a:t>Vairāk par</a:t>
            </a:r>
            <a:r>
              <a:rPr lang="lv-lv" sz="1200">
                <a:solidFill>
                  <a:schemeClr val="tx1"/>
                </a:solidFill>
                <a:latin typeface="+mn-lt"/>
              </a:rPr>
              <a:t> “</a:t>
            </a:r>
            <a:r>
              <a:rPr lang="en-gb" sz="1200" i="1">
                <a:solidFill>
                  <a:schemeClr val="tx1"/>
                </a:solidFill>
                <a:latin typeface="+mn-lt"/>
              </a:rPr>
              <a:t>EPPO </a:t>
            </a:r>
            <a:r>
              <a:rPr lang="en-gb" sz="1200">
                <a:solidFill>
                  <a:schemeClr val="tx1"/>
                </a:solidFill>
                <a:latin typeface="+mn-lt"/>
              </a:rPr>
              <a:t>iekšējo” sadarbību, no  31. līdz 33. pantam, </a:t>
            </a:r>
            <a:r>
              <a:rPr lang="lv-lv"/>
              <a:t>skatiet </a:t>
            </a:r>
            <a:r>
              <a:rPr lang="lv-lv" b="1"/>
              <a:t>3. moduli</a:t>
            </a:r>
            <a:r>
              <a:rPr lang="lv-lv" b="0"/>
              <a:t>. Par  105. pantu, skatiet citus šīs prezentācijas slaidus.</a:t>
            </a:r>
            <a:endParaRPr lang="de-DE"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latin typeface="+mn-lt"/>
            </a:endParaRPr>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6</a:t>
            </a:fld>
            <a:endParaRPr lang="en-GB"/>
          </a:p>
        </p:txBody>
      </p:sp>
    </p:spTree>
    <p:extLst>
      <p:ext uri="{BB962C8B-B14F-4D97-AF65-F5344CB8AC3E}">
        <p14:creationId xmlns:p14="http://schemas.microsoft.com/office/powerpoint/2010/main" val="2741480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lv-lv"/>
              <a:t>Par  22 pantu / </a:t>
            </a:r>
            <a:r>
              <a:rPr lang="en-gb" i="1"/>
              <a:t>EPPO </a:t>
            </a:r>
            <a:r>
              <a:rPr lang="en-gb"/>
              <a:t>kompetences, skatīt </a:t>
            </a:r>
            <a:r>
              <a:rPr lang="lv-lv" b="1"/>
              <a:t>2. moduli</a:t>
            </a: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lv-lv"/>
              <a:t>Par</a:t>
            </a:r>
            <a:r>
              <a:rPr lang="lv-lv" sz="1200">
                <a:solidFill>
                  <a:schemeClr val="tx1"/>
                </a:solidFill>
                <a:latin typeface="+mn-lt"/>
              </a:rPr>
              <a:t>  31. līdz 33. pantu / „</a:t>
            </a:r>
            <a:r>
              <a:rPr lang="en-gb" sz="1200" i="1">
                <a:solidFill>
                  <a:schemeClr val="tx1"/>
                </a:solidFill>
                <a:latin typeface="+mn-lt"/>
              </a:rPr>
              <a:t>EPPO </a:t>
            </a:r>
            <a:r>
              <a:rPr lang="en-gb" sz="1200">
                <a:solidFill>
                  <a:schemeClr val="tx1"/>
                </a:solidFill>
                <a:latin typeface="+mn-lt"/>
              </a:rPr>
              <a:t>iekšējai sadarbībai”, </a:t>
            </a:r>
            <a:r>
              <a:rPr lang="lv-lv"/>
              <a:t>skatīt </a:t>
            </a:r>
            <a:r>
              <a:rPr lang="lv-lv" b="1"/>
              <a:t>3. moduli</a:t>
            </a:r>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7</a:t>
            </a:fld>
            <a:endParaRPr lang="en-GB"/>
          </a:p>
        </p:txBody>
      </p:sp>
    </p:spTree>
    <p:extLst>
      <p:ext uri="{BB962C8B-B14F-4D97-AF65-F5344CB8AC3E}">
        <p14:creationId xmlns:p14="http://schemas.microsoft.com/office/powerpoint/2010/main" val="2305002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lv-lv"/>
              <a:t>Pamatā tiek saprasts, ka </a:t>
            </a:r>
            <a:r>
              <a:rPr lang="en-gb" i="1"/>
              <a:t>OLAF </a:t>
            </a:r>
            <a:r>
              <a:rPr lang="en-gb"/>
              <a:t>un Eiropols nav paredzēts EDAU kriminālizmeklētājiem.</a:t>
            </a:r>
          </a:p>
          <a:p>
            <a:pPr marL="0" marR="0" lvl="0" indent="0" algn="l" defTabSz="914400" rtl="0" eaLnBrk="1" fontAlgn="auto" latinLnBrk="0" hangingPunct="1">
              <a:lnSpc>
                <a:spcPct val="100000"/>
              </a:lnSpc>
              <a:spcBef>
                <a:spcPts val="0"/>
              </a:spcBef>
              <a:spcAft>
                <a:spcPts val="0"/>
              </a:spcAft>
              <a:buClrTx/>
              <a:buSzTx/>
              <a:buFontTx/>
              <a:buNone/>
              <a:tabLst/>
              <a:defRPr/>
            </a:pPr>
            <a:r>
              <a:rPr lang="lv-lv"/>
              <a:t>Kopumā šī prezentācija izskaidro </a:t>
            </a:r>
            <a:r>
              <a:rPr lang="en-gb" i="1"/>
              <a:t>EPPO </a:t>
            </a:r>
            <a:r>
              <a:rPr lang="en-gb"/>
              <a:t>sadarbību ar ārējiem partneriem. Mērķa grupa galvenokārt ir EDAU. Tomēr jāatzīmē, ka šajā slaidā ir apskatīta valsts iestāžu loma.</a:t>
            </a:r>
          </a:p>
          <a:p>
            <a:pPr rtl="0"/>
            <a:endParaRPr lang="de-DE" dirty="0"/>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11</a:t>
            </a:fld>
            <a:endParaRPr lang="en-GB"/>
          </a:p>
        </p:txBody>
      </p:sp>
    </p:spTree>
    <p:extLst>
      <p:ext uri="{BB962C8B-B14F-4D97-AF65-F5344CB8AC3E}">
        <p14:creationId xmlns:p14="http://schemas.microsoft.com/office/powerpoint/2010/main" val="3429516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lv-lv"/>
              <a:t>ASV var apmainīt pret citu trešo valsti, lai gan atbildiet c. tad būtu jāsvītro (šāds līdzīgs ES līgums pastāv tikai attiecībā uz Japānu).</a:t>
            </a:r>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16</a:t>
            </a:fld>
            <a:endParaRPr lang="en-GB"/>
          </a:p>
        </p:txBody>
      </p:sp>
    </p:spTree>
    <p:extLst>
      <p:ext uri="{BB962C8B-B14F-4D97-AF65-F5344CB8AC3E}">
        <p14:creationId xmlns:p14="http://schemas.microsoft.com/office/powerpoint/2010/main" val="3618232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rtlCol="0"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pPr rtl="0"/>
            <a:r>
              <a:rPr lang="lv-lv"/>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rtlCol="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lv-lv"/>
              <a:t>Click to edit Master subtitle style</a:t>
            </a:r>
            <a:endParaRPr lang="en-US" dirty="0"/>
          </a:p>
        </p:txBody>
      </p:sp>
      <p:sp>
        <p:nvSpPr>
          <p:cNvPr id="5" name="Footer Placeholder 4"/>
          <p:cNvSpPr>
            <a:spLocks noGrp="1"/>
          </p:cNvSpPr>
          <p:nvPr>
            <p:ph type="ftr" sz="quarter" idx="11"/>
          </p:nvPr>
        </p:nvSpPr>
        <p:spPr/>
        <p:txBody>
          <a:bodyPr rtlCol="0"/>
          <a:lstStyle>
            <a:lvl1pPr>
              <a:defRPr>
                <a:latin typeface="Trebuchet MS" panose="020B0603020202020204" pitchFamily="34" charset="0"/>
              </a:defRPr>
            </a:lvl1pPr>
          </a:lstStyle>
          <a:p>
            <a:pPr rtl="0"/>
            <a:endParaRPr lang="en-US" dirty="0"/>
          </a:p>
        </p:txBody>
      </p:sp>
      <p:sp>
        <p:nvSpPr>
          <p:cNvPr id="6" name="Slide Number Placeholder 5"/>
          <p:cNvSpPr>
            <a:spLocks noGrp="1"/>
          </p:cNvSpPr>
          <p:nvPr>
            <p:ph type="sldNum" sz="quarter" idx="12"/>
          </p:nvPr>
        </p:nvSpPr>
        <p:spPr/>
        <p:txBody>
          <a:bodyPr rtlCol="0"/>
          <a:lstStyle>
            <a:lvl1pPr>
              <a:defRPr>
                <a:latin typeface="Trebuchet MS" panose="020B0603020202020204" pitchFamily="34" charset="0"/>
              </a:defRPr>
            </a:lvl1pPr>
          </a:lstStyle>
          <a:p>
            <a:pPr rtl="0"/>
            <a:fld id="{4FAB73BC-B049-4115-A692-8D63A059BFB8}" type="slidenum">
              <a:rPr lang="en-US" smtClean="0"/>
              <a:pPr rtl="0"/>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sp>
        <p:nvSpPr>
          <p:cNvPr id="3" name="Content Placeholder 2"/>
          <p:cNvSpPr>
            <a:spLocks noGrp="1"/>
          </p:cNvSpPr>
          <p:nvPr>
            <p:ph idx="1"/>
          </p:nvPr>
        </p:nvSpPr>
        <p:spPr>
          <a:xfrm>
            <a:off x="687848" y="1833821"/>
            <a:ext cx="9916652" cy="4023360"/>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rtlCol="0"/>
          <a:lstStyle/>
          <a:p>
            <a:pPr rtl="0"/>
            <a:endParaRPr lang="en-US" dirty="0"/>
          </a:p>
        </p:txBody>
      </p:sp>
      <p:sp>
        <p:nvSpPr>
          <p:cNvPr id="5" name="Foliennummernplatzhalter 4"/>
          <p:cNvSpPr>
            <a:spLocks noGrp="1"/>
          </p:cNvSpPr>
          <p:nvPr>
            <p:ph type="sldNum" sz="quarter" idx="12"/>
          </p:nvPr>
        </p:nvSpPr>
        <p:spPr/>
        <p:txBody>
          <a:bodyPr rtlCol="0"/>
          <a:lstStyle/>
          <a:p>
            <a:pPr rtl="0"/>
            <a:fld id="{4FAB73BC-B049-4115-A692-8D63A059BFB8}" type="slidenum">
              <a:rPr lang="en-US" smtClean="0"/>
              <a:pPr rtl="0"/>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rtlCol="0" anchor="b">
            <a:normAutofit/>
          </a:bodyPr>
          <a:lstStyle>
            <a:lvl1pPr>
              <a:defRPr sz="3600" b="0">
                <a:solidFill>
                  <a:srgbClr val="FFFFFF"/>
                </a:solidFill>
              </a:defRPr>
            </a:lvl1pPr>
          </a:lstStyle>
          <a:p>
            <a:pPr rtl="0"/>
            <a:r>
              <a:rPr lang="lv-lv"/>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rtlCol="0"/>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rtl="0"/>
            <a:r>
              <a:rPr lang="lv-lv"/>
              <a:t>Edit Master text styles</a:t>
            </a:r>
          </a:p>
          <a:p>
            <a:pPr lvl="1" rtl="0"/>
            <a:r>
              <a:rPr lang="lv-lv"/>
              <a:t>Second level</a:t>
            </a:r>
          </a:p>
          <a:p>
            <a:pPr lvl="2" rtl="0"/>
            <a:r>
              <a:rPr lang="lv-lv"/>
              <a:t>Third level</a:t>
            </a:r>
          </a:p>
          <a:p>
            <a:pPr lvl="3" rtl="0"/>
            <a:r>
              <a:rPr lang="lv-lv"/>
              <a:t>Fourth level</a:t>
            </a:r>
          </a:p>
        </p:txBody>
      </p:sp>
      <p:sp>
        <p:nvSpPr>
          <p:cNvPr id="4" name="Text Placeholder 3"/>
          <p:cNvSpPr>
            <a:spLocks noGrp="1"/>
          </p:cNvSpPr>
          <p:nvPr>
            <p:ph type="body" sz="half" idx="2"/>
          </p:nvPr>
        </p:nvSpPr>
        <p:spPr>
          <a:xfrm>
            <a:off x="457200" y="2875280"/>
            <a:ext cx="3200400" cy="3379124"/>
          </a:xfrm>
        </p:spPr>
        <p:txBody>
          <a:bodyPr lIns="91440" rIns="91440" rtlCol="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lv-lv"/>
              <a:t>Edit Master text styles</a:t>
            </a:r>
          </a:p>
        </p:txBody>
      </p:sp>
      <p:sp>
        <p:nvSpPr>
          <p:cNvPr id="6" name="Footer Placeholder 5"/>
          <p:cNvSpPr>
            <a:spLocks noGrp="1"/>
          </p:cNvSpPr>
          <p:nvPr>
            <p:ph type="ftr" sz="quarter" idx="11"/>
          </p:nvPr>
        </p:nvSpPr>
        <p:spPr>
          <a:xfrm>
            <a:off x="4231648" y="6459785"/>
            <a:ext cx="5217152" cy="365125"/>
          </a:xfrm>
        </p:spPr>
        <p:txBody>
          <a:bodyPr rtlCol="0"/>
          <a:lstStyle>
            <a:lvl1pPr algn="l">
              <a:defRPr>
                <a:solidFill>
                  <a:schemeClr val="tx2"/>
                </a:solidFill>
              </a:defRPr>
            </a:lvl1pPr>
          </a:lstStyle>
          <a:p>
            <a:pPr rtl="0"/>
            <a:endParaRPr lang="en-US" dirty="0"/>
          </a:p>
        </p:txBody>
      </p:sp>
      <p:sp>
        <p:nvSpPr>
          <p:cNvPr id="7" name="Slide Number Placeholder 6"/>
          <p:cNvSpPr>
            <a:spLocks noGrp="1"/>
          </p:cNvSpPr>
          <p:nvPr>
            <p:ph type="sldNum" sz="quarter" idx="12"/>
          </p:nvPr>
        </p:nvSpPr>
        <p:spPr>
          <a:xfrm>
            <a:off x="9448801" y="6459785"/>
            <a:ext cx="1191812" cy="365125"/>
          </a:xfrm>
        </p:spPr>
        <p:txBody>
          <a:bodyPr rtlCol="0"/>
          <a:lstStyle>
            <a:lvl1pPr>
              <a:defRPr>
                <a:solidFill>
                  <a:schemeClr val="tx2"/>
                </a:solidFill>
              </a:defRPr>
            </a:lvl1pPr>
          </a:lstStyle>
          <a:p>
            <a:pPr rtl="0"/>
            <a:fld id="{4FAB73BC-B049-4115-A692-8D63A059BFB8}" type="slidenum">
              <a:rPr lang="en-US" dirty="0"/>
              <a:pPr rtl="0"/>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rtlCol="0" anchor="b" anchorCtr="0">
            <a:normAutofit/>
          </a:bodyPr>
          <a:lstStyle>
            <a:lvl1pPr>
              <a:lnSpc>
                <a:spcPct val="85000"/>
              </a:lnSpc>
              <a:defRPr sz="8000" b="0">
                <a:solidFill>
                  <a:schemeClr val="tx1">
                    <a:lumMod val="85000"/>
                    <a:lumOff val="15000"/>
                  </a:schemeClr>
                </a:solidFill>
              </a:defRPr>
            </a:lvl1pPr>
          </a:lstStyle>
          <a:p>
            <a:pPr rtl="0"/>
            <a:r>
              <a:rPr lang="lv-lv"/>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rtlCol="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v-lv"/>
              <a:t>Edit Master text styles</a:t>
            </a:r>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rtlCol="0" anchor="ctr">
            <a:normAutofit/>
          </a:bodyPr>
          <a:lstStyle>
            <a:lvl1pPr algn="ctr">
              <a:defRPr sz="6000" baseline="0"/>
            </a:lvl1pPr>
          </a:lstStyle>
          <a:p>
            <a:pPr rtl="0"/>
            <a:r>
              <a:rPr lang="lv-lv"/>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rtlCol="0" anchor="b">
            <a:noAutofit/>
          </a:bodyPr>
          <a:lstStyle>
            <a:lvl1pPr>
              <a:defRPr sz="3600" b="0">
                <a:solidFill>
                  <a:srgbClr val="FFFFFF"/>
                </a:solidFill>
              </a:defRPr>
            </a:lvl1pPr>
          </a:lstStyle>
          <a:p>
            <a:pPr rtl="0"/>
            <a:r>
              <a:rPr lang="lv-lv"/>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rtlCol="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lv-lv"/>
              <a:t>Edit Master text styles</a:t>
            </a:r>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rtlCol="0" anchor="ctr">
            <a:normAutofit/>
          </a:bodyPr>
          <a:lstStyle>
            <a:lvl1pPr algn="ctr">
              <a:defRPr sz="6000"/>
            </a:lvl1pPr>
          </a:lstStyle>
          <a:p>
            <a:pPr rtl="0"/>
            <a:r>
              <a:rPr lang="lv-lv"/>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rtlCol="0" anchor="b" anchorCtr="0">
            <a:normAutofit/>
          </a:bodyPr>
          <a:lstStyle>
            <a:lvl1pPr>
              <a:lnSpc>
                <a:spcPct val="85000"/>
              </a:lnSpc>
              <a:defRPr sz="8000" b="0">
                <a:solidFill>
                  <a:schemeClr val="bg1"/>
                </a:solidFill>
              </a:defRPr>
            </a:lvl1pPr>
          </a:lstStyle>
          <a:p>
            <a:pPr rtl="0"/>
            <a:r>
              <a:rPr lang="lv-lv"/>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rtlCol="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v-lv"/>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rtlCol="0"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pPr rtl="0"/>
            <a:r>
              <a:rPr lang="lv-lv"/>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rtlCol="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lv-lv"/>
              <a:t>Click to edit Master subtitle style</a:t>
            </a:r>
            <a:endParaRPr lang="en-US" dirty="0"/>
          </a:p>
        </p:txBody>
      </p:sp>
      <p:sp>
        <p:nvSpPr>
          <p:cNvPr id="5" name="Footer Placeholder 4"/>
          <p:cNvSpPr>
            <a:spLocks noGrp="1"/>
          </p:cNvSpPr>
          <p:nvPr>
            <p:ph type="ftr" sz="quarter" idx="11"/>
          </p:nvPr>
        </p:nvSpPr>
        <p:spPr/>
        <p:txBody>
          <a:bodyPr rtlCol="0"/>
          <a:lstStyle>
            <a:lvl1pPr>
              <a:defRPr>
                <a:latin typeface="Trebuchet MS" panose="020B0603020202020204" pitchFamily="34" charset="0"/>
              </a:defRPr>
            </a:lvl1pPr>
          </a:lstStyle>
          <a:p>
            <a:pPr rtl="0"/>
            <a:endParaRPr lang="en-US" dirty="0"/>
          </a:p>
        </p:txBody>
      </p:sp>
      <p:sp>
        <p:nvSpPr>
          <p:cNvPr id="6" name="Slide Number Placeholder 5"/>
          <p:cNvSpPr>
            <a:spLocks noGrp="1"/>
          </p:cNvSpPr>
          <p:nvPr>
            <p:ph type="sldNum" sz="quarter" idx="12"/>
          </p:nvPr>
        </p:nvSpPr>
        <p:spPr/>
        <p:txBody>
          <a:bodyPr rtlCol="0"/>
          <a:lstStyle>
            <a:lvl1pPr>
              <a:defRPr>
                <a:latin typeface="Trebuchet MS" panose="020B0603020202020204" pitchFamily="34" charset="0"/>
              </a:defRPr>
            </a:lvl1pPr>
          </a:lstStyle>
          <a:p>
            <a:pPr rtl="0"/>
            <a:fld id="{4FAB73BC-B049-4115-A692-8D63A059BFB8}" type="slidenum">
              <a:rPr lang="en-US" smtClean="0"/>
              <a:pPr rtl="0"/>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rtlCol="0"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pPr rtl="0"/>
            <a:r>
              <a:rPr lang="lv-lv"/>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rtlCol="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lv-lv"/>
              <a:t>Click to edit Master subtitle style</a:t>
            </a:r>
            <a:endParaRPr lang="en-US" dirty="0"/>
          </a:p>
        </p:txBody>
      </p:sp>
      <p:sp>
        <p:nvSpPr>
          <p:cNvPr id="5" name="Footer Placeholder 4"/>
          <p:cNvSpPr>
            <a:spLocks noGrp="1"/>
          </p:cNvSpPr>
          <p:nvPr>
            <p:ph type="ftr" sz="quarter" idx="11"/>
          </p:nvPr>
        </p:nvSpPr>
        <p:spPr/>
        <p:txBody>
          <a:bodyPr rtlCol="0"/>
          <a:lstStyle>
            <a:lvl1pPr>
              <a:defRPr>
                <a:latin typeface="Trebuchet MS" panose="020B0603020202020204" pitchFamily="34" charset="0"/>
              </a:defRPr>
            </a:lvl1pPr>
          </a:lstStyle>
          <a:p>
            <a:pPr rtl="0"/>
            <a:endParaRPr lang="en-US" dirty="0"/>
          </a:p>
        </p:txBody>
      </p:sp>
      <p:sp>
        <p:nvSpPr>
          <p:cNvPr id="6" name="Slide Number Placeholder 5"/>
          <p:cNvSpPr>
            <a:spLocks noGrp="1"/>
          </p:cNvSpPr>
          <p:nvPr>
            <p:ph type="sldNum" sz="quarter" idx="12"/>
          </p:nvPr>
        </p:nvSpPr>
        <p:spPr/>
        <p:txBody>
          <a:bodyPr rtlCol="0"/>
          <a:lstStyle>
            <a:lvl1pPr>
              <a:defRPr>
                <a:latin typeface="Trebuchet MS" panose="020B0603020202020204" pitchFamily="34" charset="0"/>
              </a:defRPr>
            </a:lvl1pPr>
          </a:lstStyle>
          <a:p>
            <a:pPr rtl="0"/>
            <a:fld id="{4FAB73BC-B049-4115-A692-8D63A059BFB8}" type="slidenum">
              <a:rPr lang="en-US" smtClean="0"/>
              <a:pPr rtl="0"/>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rtlCol="0"/>
          <a:lstStyle>
            <a:lvl1pPr>
              <a:defRPr/>
            </a:lvl1pPr>
          </a:lstStyle>
          <a:p>
            <a:pPr rtl="0"/>
            <a:r>
              <a:rPr lang="lv-lv"/>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rtlCol="0"/>
          <a:lstStyle>
            <a:lvl1pPr marL="0">
              <a:defRPr>
                <a:latin typeface="Trebuchet MS" panose="020B0603020202020204" pitchFamily="34" charset="0"/>
              </a:defRPr>
            </a:lvl1pPr>
          </a:lstStyle>
          <a:p>
            <a:pPr rtl="0"/>
            <a:r>
              <a:rPr lang="lv-lv"/>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rtlCol="0"/>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rtl="0"/>
            <a:r>
              <a:rPr lang="lv-lv"/>
              <a:t>Edit Master text styles</a:t>
            </a:r>
          </a:p>
          <a:p>
            <a:pPr lvl="1" rtl="0"/>
            <a:r>
              <a:rPr lang="lv-lv"/>
              <a:t>Second level</a:t>
            </a:r>
          </a:p>
          <a:p>
            <a:pPr lvl="2" rtl="0"/>
            <a:r>
              <a:rPr lang="lv-lv"/>
              <a:t>Third level</a:t>
            </a:r>
          </a:p>
          <a:p>
            <a:pPr lvl="3" rtl="0"/>
            <a:r>
              <a:rPr lang="lv-lv"/>
              <a:t>Fourth level</a:t>
            </a:r>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6113E31D-E2AB-40D1-8B51-AFA5AFEF393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marL="0">
              <a:defRPr>
                <a:latin typeface="Trebuchet MS" panose="020B0603020202020204" pitchFamily="34" charset="0"/>
              </a:defRPr>
            </a:lvl1pPr>
          </a:lstStyle>
          <a:p>
            <a:pPr rtl="0"/>
            <a:r>
              <a:rPr lang="lv-lv"/>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rtlCol="0"/>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rtl="0"/>
            <a:r>
              <a:rPr lang="lv-lv"/>
              <a:t>Edit Master text styles</a:t>
            </a:r>
          </a:p>
          <a:p>
            <a:pPr lvl="1" rtl="0"/>
            <a:r>
              <a:rPr lang="lv-lv"/>
              <a:t>Second level</a:t>
            </a:r>
          </a:p>
          <a:p>
            <a:pPr lvl="2" rtl="0"/>
            <a:r>
              <a:rPr lang="lv-lv"/>
              <a:t>Third level</a:t>
            </a:r>
          </a:p>
          <a:p>
            <a:pPr lvl="3" rtl="0"/>
            <a:r>
              <a:rPr lang="lv-lv"/>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rtlCol="0"/>
          <a:lstStyle>
            <a:lvl1pPr marL="0">
              <a:defRPr>
                <a:latin typeface="Trebuchet MS" panose="020B0603020202020204" pitchFamily="34" charset="0"/>
              </a:defRPr>
            </a:lvl1pPr>
          </a:lstStyle>
          <a:p>
            <a:pPr rtl="0"/>
            <a:r>
              <a:rPr lang="lv-lv"/>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rtlCol="0"/>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rtl="0"/>
            <a:r>
              <a:rPr lang="lv-lv"/>
              <a:t>Edit Master text styles</a:t>
            </a:r>
          </a:p>
          <a:p>
            <a:pPr lvl="1" rtl="0"/>
            <a:r>
              <a:rPr lang="lv-lv"/>
              <a:t>Second level</a:t>
            </a:r>
          </a:p>
          <a:p>
            <a:pPr lvl="2" rtl="0"/>
            <a:r>
              <a:rPr lang="lv-lv"/>
              <a:t>Third level</a:t>
            </a:r>
          </a:p>
          <a:p>
            <a:pPr lvl="3" rtl="0"/>
            <a:r>
              <a:rPr lang="lv-lv"/>
              <a:t>Fourth level</a:t>
            </a:r>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rtlCol="0"/>
          <a:lstStyle/>
          <a:p>
            <a:pPr rtl="0"/>
            <a:r>
              <a:rPr lang="lv-lv"/>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4" name="Content Placeholder 3"/>
          <p:cNvSpPr>
            <a:spLocks noGrp="1"/>
          </p:cNvSpPr>
          <p:nvPr>
            <p:ph sz="half" idx="2"/>
          </p:nvPr>
        </p:nvSpPr>
        <p:spPr>
          <a:xfrm>
            <a:off x="5841243" y="1958603"/>
            <a:ext cx="4937760" cy="4238996"/>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rtlCol="0"/>
          <a:lstStyle/>
          <a:p>
            <a:pPr rtl="0"/>
            <a:r>
              <a:rPr lang="lv-lv"/>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rtlCol="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lv-lv"/>
              <a:t>Edit Master text styles</a:t>
            </a:r>
          </a:p>
        </p:txBody>
      </p:sp>
      <p:sp>
        <p:nvSpPr>
          <p:cNvPr id="4" name="Content Placeholder 3"/>
          <p:cNvSpPr>
            <a:spLocks noGrp="1"/>
          </p:cNvSpPr>
          <p:nvPr>
            <p:ph sz="half" idx="2"/>
          </p:nvPr>
        </p:nvSpPr>
        <p:spPr>
          <a:xfrm>
            <a:off x="720603" y="2582334"/>
            <a:ext cx="4937760" cy="3564466"/>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rtlCol="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lv-lv"/>
              <a:t>Edit Master text styles</a:t>
            </a:r>
          </a:p>
        </p:txBody>
      </p:sp>
      <p:sp>
        <p:nvSpPr>
          <p:cNvPr id="6" name="Content Placeholder 5"/>
          <p:cNvSpPr>
            <a:spLocks noGrp="1"/>
          </p:cNvSpPr>
          <p:nvPr>
            <p:ph sz="quarter" idx="4"/>
          </p:nvPr>
        </p:nvSpPr>
        <p:spPr>
          <a:xfrm>
            <a:off x="5863079" y="2582334"/>
            <a:ext cx="4937760" cy="3564466"/>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8" name="Footer Placeholder 7"/>
          <p:cNvSpPr>
            <a:spLocks noGrp="1"/>
          </p:cNvSpPr>
          <p:nvPr>
            <p:ph type="ftr" sz="quarter" idx="11"/>
          </p:nvPr>
        </p:nvSpPr>
        <p:spPr/>
        <p:txBody>
          <a:bodyPr rtlCol="0"/>
          <a:lstStyle/>
          <a:p>
            <a:pPr rtl="0"/>
            <a:endParaRPr lang="en-US" dirty="0"/>
          </a:p>
        </p:txBody>
      </p:sp>
      <p:sp>
        <p:nvSpPr>
          <p:cNvPr id="9" name="Slide Number Placeholder 8"/>
          <p:cNvSpPr>
            <a:spLocks noGrp="1"/>
          </p:cNvSpPr>
          <p:nvPr>
            <p:ph type="sldNum" sz="quarter" idx="12"/>
          </p:nvPr>
        </p:nvSpPr>
        <p:spPr/>
        <p:txBody>
          <a:bodyPr rtlCol="0"/>
          <a:lstStyle/>
          <a:p>
            <a:pPr rtl="0"/>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5" name="Fußzeilenplatzhalter 4"/>
          <p:cNvSpPr>
            <a:spLocks noGrp="1"/>
          </p:cNvSpPr>
          <p:nvPr>
            <p:ph type="ftr" sz="quarter" idx="11"/>
          </p:nvPr>
        </p:nvSpPr>
        <p:spPr/>
        <p:txBody>
          <a:bodyPr rtlCol="0"/>
          <a:lstStyle/>
          <a:p>
            <a:pPr rtl="0"/>
            <a:endParaRPr lang="en-US" dirty="0"/>
          </a:p>
        </p:txBody>
      </p:sp>
      <p:sp>
        <p:nvSpPr>
          <p:cNvPr id="6" name="Foliennummernplatzhalter 5"/>
          <p:cNvSpPr>
            <a:spLocks noGrp="1"/>
          </p:cNvSpPr>
          <p:nvPr>
            <p:ph type="sldNum" sz="quarter" idx="12"/>
          </p:nvPr>
        </p:nvSpPr>
        <p:spPr/>
        <p:txBody>
          <a:bodyPr rtlCol="0"/>
          <a:lstStyle/>
          <a:p>
            <a:pPr rtl="0"/>
            <a:fld id="{4FAB73BC-B049-4115-A692-8D63A059BFB8}" type="slidenum">
              <a:rPr lang="en-US" smtClean="0"/>
              <a:pPr rtl="0"/>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pPr rtl="0"/>
            <a:r>
              <a:rPr lang="lv-lv"/>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rtl="0"/>
            <a:r>
              <a:rPr lang="lv-lv"/>
              <a:t>Textmasterformat bearbeiten</a:t>
            </a:r>
          </a:p>
          <a:p>
            <a:pPr lvl="1" rtl="0"/>
            <a:r>
              <a:rPr lang="lv-lv"/>
              <a:t>Zweite Ebene</a:t>
            </a:r>
          </a:p>
          <a:p>
            <a:pPr lvl="2" rtl="0"/>
            <a:r>
              <a:rPr lang="lv-lv"/>
              <a:t>Dritte Ebene</a:t>
            </a:r>
          </a:p>
          <a:p>
            <a:pPr lvl="3" rtl="0"/>
            <a:r>
              <a:rPr lang="lv-lv"/>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rtl="0"/>
            <a:fld id="{4FAB73BC-B049-4115-A692-8D63A059BFB8}" type="slidenum">
              <a:rPr lang="en-US" dirty="0"/>
              <a:pPr rtl="0"/>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rtlCol="0"/>
          <a:lstStyle/>
          <a:p>
            <a:pPr rtl="0"/>
            <a:br>
              <a:rPr lang="en-US" dirty="0"/>
            </a:br>
            <a:br>
              <a:rPr lang="en-US" dirty="0"/>
            </a:br>
            <a:endParaRPr lang="de-DE" dirty="0"/>
          </a:p>
        </p:txBody>
      </p:sp>
      <p:sp>
        <p:nvSpPr>
          <p:cNvPr id="2" name="Foliennummernplatzhalter 1"/>
          <p:cNvSpPr>
            <a:spLocks noGrp="1"/>
          </p:cNvSpPr>
          <p:nvPr>
            <p:ph type="sldNum" sz="quarter" idx="12"/>
          </p:nvPr>
        </p:nvSpPr>
        <p:spPr/>
        <p:txBody>
          <a:bodyPr rtlCol="0"/>
          <a:lstStyle/>
          <a:p>
            <a:pPr rtl="0"/>
            <a:fld id="{4FAB73BC-B049-4115-A692-8D63A059BFB8}" type="slidenum">
              <a:rPr lang="en-US" smtClean="0"/>
              <a:t>1</a:t>
            </a:fld>
            <a:endParaRPr lang="en-US"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rtlCol="0">
            <a:spAutoFit/>
          </a:bodyPr>
          <a:lstStyle/>
          <a:p>
            <a:pPr rtl="0"/>
            <a:r>
              <a:rPr lang="lv-lv" dirty="0">
                <a:solidFill>
                  <a:schemeClr val="bg1"/>
                </a:solidFill>
              </a:rPr>
              <a:t>Sadarbība ar </a:t>
            </a:r>
            <a:r>
              <a:rPr lang="en-gb" i="1" dirty="0">
                <a:solidFill>
                  <a:schemeClr val="bg1"/>
                </a:solidFill>
              </a:rPr>
              <a:t>EPPO </a:t>
            </a:r>
            <a:r>
              <a:rPr lang="en-gb" dirty="0" err="1">
                <a:solidFill>
                  <a:schemeClr val="bg1"/>
                </a:solidFill>
              </a:rPr>
              <a:t>decentralizētā</a:t>
            </a:r>
            <a:r>
              <a:rPr lang="en-gb" dirty="0">
                <a:solidFill>
                  <a:schemeClr val="bg1"/>
                </a:solidFill>
              </a:rPr>
              <a:t> </a:t>
            </a:r>
            <a:r>
              <a:rPr lang="en-gb" dirty="0" err="1">
                <a:solidFill>
                  <a:schemeClr val="bg1"/>
                </a:solidFill>
              </a:rPr>
              <a:t>līmenī</a:t>
            </a:r>
            <a:r>
              <a:rPr lang="en-gb" dirty="0">
                <a:solidFill>
                  <a:schemeClr val="bg1"/>
                </a:solidFill>
              </a:rPr>
              <a:t> – 
</a:t>
            </a:r>
            <a:r>
              <a:rPr lang="lv-lv" dirty="0">
                <a:solidFill>
                  <a:schemeClr val="bg1"/>
                </a:solidFill>
              </a:rPr>
              <a:t>mācību materiāli prokuroriem un </a:t>
            </a:r>
            <a:r>
              <a:rPr lang="lv-lv" dirty="0" err="1">
                <a:solidFill>
                  <a:schemeClr val="bg1"/>
                </a:solidFill>
              </a:rPr>
              <a:t>izmeklētājtiesnešiem</a:t>
            </a:r>
            <a:endParaRPr lang="de-DE" dirty="0">
              <a:solidFill>
                <a:schemeClr val="bg1"/>
              </a:solidFill>
            </a:endParaRP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0" y="-50517"/>
            <a:ext cx="12188825" cy="4914900"/>
          </a:xfrm>
        </p:spPr>
      </p:sp>
      <p:sp>
        <p:nvSpPr>
          <p:cNvPr id="5" name="Szövegdoboz 4">
            <a:extLst>
              <a:ext uri="{FF2B5EF4-FFF2-40B4-BE49-F238E27FC236}">
                <a16:creationId xmlns:a16="http://schemas.microsoft.com/office/drawing/2014/main" id="{E6D75A5B-8151-43A2-A3A7-7745AA728735}"/>
              </a:ext>
            </a:extLst>
          </p:cNvPr>
          <p:cNvSpPr txBox="1"/>
          <p:nvPr/>
        </p:nvSpPr>
        <p:spPr>
          <a:xfrm>
            <a:off x="619107" y="1852935"/>
            <a:ext cx="9698182" cy="1107996"/>
          </a:xfrm>
          <a:prstGeom prst="rect">
            <a:avLst/>
          </a:prstGeom>
          <a:noFill/>
        </p:spPr>
        <p:txBody>
          <a:bodyPr wrap="square" rtlCol="0">
            <a:spAutoFit/>
          </a:bodyPr>
          <a:lstStyle/>
          <a:p>
            <a:pPr rtl="0"/>
            <a:r>
              <a:rPr lang="lv-lv" sz="6600" b="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Starptautiskā sadarbība</a:t>
            </a:r>
            <a:endParaRPr lang="hu-HU"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endParaRPr>
          </a:p>
        </p:txBody>
      </p:sp>
      <p:pic>
        <p:nvPicPr>
          <p:cNvPr id="9" name="Picture 8">
            <a:extLst>
              <a:ext uri="{FF2B5EF4-FFF2-40B4-BE49-F238E27FC236}">
                <a16:creationId xmlns:a16="http://schemas.microsoft.com/office/drawing/2014/main" id="{094092D3-16B8-4407-B500-47A818FF3D52}"/>
              </a:ext>
            </a:extLst>
          </p:cNvPr>
          <p:cNvPicPr>
            <a:picLocks noChangeAspect="1"/>
          </p:cNvPicPr>
          <p:nvPr/>
        </p:nvPicPr>
        <p:blipFill>
          <a:blip r:embed="rId6"/>
          <a:stretch>
            <a:fillRect/>
          </a:stretch>
        </p:blipFill>
        <p:spPr>
          <a:xfrm>
            <a:off x="103193" y="5355874"/>
            <a:ext cx="7980053" cy="1447264"/>
          </a:xfrm>
          <a:prstGeom prst="rect">
            <a:avLst/>
          </a:prstGeom>
        </p:spPr>
      </p:pic>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81405"/>
            <a:ext cx="9967452" cy="998168"/>
          </a:xfrm>
        </p:spPr>
        <p:txBody>
          <a:bodyPr rtlCol="0">
            <a:normAutofit/>
          </a:bodyPr>
          <a:lstStyle/>
          <a:p>
            <a:pPr rtl="0"/>
            <a:r>
              <a:rPr lang="lv-lv"/>
              <a:t>Attiecības ar </a:t>
            </a:r>
            <a:r>
              <a:rPr lang="en-gb" i="1"/>
              <a:t>OLAF</a:t>
            </a:r>
            <a:r>
              <a:rPr lang="en-gb"/>
              <a:t> un Eiropolu</a:t>
            </a:r>
            <a:endParaRPr lang="de-DE" dirty="0"/>
          </a:p>
        </p:txBody>
      </p:sp>
      <p:sp>
        <p:nvSpPr>
          <p:cNvPr id="3" name="Inhaltsplatzhalter 2"/>
          <p:cNvSpPr>
            <a:spLocks noGrp="1"/>
          </p:cNvSpPr>
          <p:nvPr>
            <p:ph idx="1"/>
          </p:nvPr>
        </p:nvSpPr>
        <p:spPr/>
        <p:txBody>
          <a:bodyPr rtlCol="0">
            <a:normAutofit/>
          </a:bodyPr>
          <a:lstStyle/>
          <a:p>
            <a:pPr marL="0" indent="0" rtl="0">
              <a:buNone/>
            </a:pPr>
            <a:r>
              <a:rPr lang="lv-lv" sz="2400" dirty="0">
                <a:solidFill>
                  <a:schemeClr val="tx1"/>
                </a:solidFill>
                <a:latin typeface="+mn-lt"/>
              </a:rPr>
              <a:t>Jautājums:</a:t>
            </a:r>
            <a:endParaRPr lang="en-US" sz="2400" dirty="0">
              <a:solidFill>
                <a:schemeClr val="tx1"/>
              </a:solidFill>
              <a:latin typeface="+mn-lt"/>
            </a:endParaRPr>
          </a:p>
          <a:p>
            <a:pPr marL="0" indent="0" rtl="0">
              <a:buNone/>
            </a:pPr>
            <a:r>
              <a:rPr lang="lv-lv" sz="2400" dirty="0">
                <a:solidFill>
                  <a:schemeClr val="tx1"/>
                </a:solidFill>
                <a:latin typeface="+mn-lt"/>
              </a:rPr>
              <a:t>Kurai no šīm iestādēm EDP var uzdot veikt izmeklēšanas pasākumus par savu lietu?</a:t>
            </a:r>
            <a:endParaRPr lang="en-US" sz="2400" dirty="0">
              <a:solidFill>
                <a:schemeClr val="tx1"/>
              </a:solidFill>
              <a:latin typeface="+mn-lt"/>
            </a:endParaRPr>
          </a:p>
          <a:p>
            <a:pPr marL="457200" lvl="1" indent="0" rtl="0">
              <a:buNone/>
            </a:pPr>
            <a:endParaRPr lang="en-US" sz="2000" dirty="0">
              <a:solidFill>
                <a:schemeClr val="tx1"/>
              </a:solidFill>
              <a:latin typeface="+mn-lt"/>
            </a:endParaRPr>
          </a:p>
          <a:p>
            <a:pPr marL="914400" lvl="1" indent="-457200" rtl="0">
              <a:buFont typeface="+mj-lt"/>
              <a:buAutoNum type="alphaLcPeriod"/>
            </a:pPr>
            <a:r>
              <a:rPr lang="lv-lv" sz="2000" dirty="0">
                <a:solidFill>
                  <a:schemeClr val="tx1"/>
                </a:solidFill>
                <a:latin typeface="+mn-lt"/>
              </a:rPr>
              <a:t>Valsts policijai</a:t>
            </a:r>
          </a:p>
          <a:p>
            <a:pPr marL="914400" lvl="1" indent="-457200" rtl="0">
              <a:buFont typeface="+mj-lt"/>
              <a:buAutoNum type="alphaLcPeriod"/>
            </a:pPr>
            <a:r>
              <a:rPr lang="en-gb" sz="2000" dirty="0">
                <a:solidFill>
                  <a:schemeClr val="tx1"/>
                </a:solidFill>
                <a:latin typeface="+mn-lt"/>
              </a:rPr>
              <a:t>OLAF</a:t>
            </a:r>
          </a:p>
          <a:p>
            <a:pPr marL="914400" lvl="1" indent="-457200" rtl="0">
              <a:buFont typeface="+mj-lt"/>
              <a:buAutoNum type="alphaLcPeriod"/>
            </a:pPr>
            <a:r>
              <a:rPr lang="lv-lv" sz="2000" dirty="0">
                <a:solidFill>
                  <a:schemeClr val="tx1"/>
                </a:solidFill>
                <a:latin typeface="+mn-lt"/>
              </a:rPr>
              <a:t>Eiropolam</a:t>
            </a:r>
          </a:p>
          <a:p>
            <a:pPr marL="914400" lvl="1" indent="-457200" rtl="0">
              <a:buFont typeface="+mj-lt"/>
              <a:buAutoNum type="alphaLcPeriod"/>
            </a:pPr>
            <a:r>
              <a:rPr lang="lv-lv" sz="2000" dirty="0">
                <a:solidFill>
                  <a:schemeClr val="tx1"/>
                </a:solidFill>
                <a:latin typeface="+mn-lt"/>
              </a:rPr>
              <a:t>Visām iepriekš minētajām</a:t>
            </a:r>
          </a:p>
        </p:txBody>
      </p:sp>
      <p:sp>
        <p:nvSpPr>
          <p:cNvPr id="5" name="Dia számának helye 4">
            <a:extLst>
              <a:ext uri="{FF2B5EF4-FFF2-40B4-BE49-F238E27FC236}">
                <a16:creationId xmlns:a16="http://schemas.microsoft.com/office/drawing/2014/main" id="{6CDA7C33-F67D-4D88-9A10-3BF4ADDB2C79}"/>
              </a:ext>
            </a:extLst>
          </p:cNvPr>
          <p:cNvSpPr>
            <a:spLocks noGrp="1"/>
          </p:cNvSpPr>
          <p:nvPr>
            <p:ph type="sldNum" sz="quarter" idx="12"/>
          </p:nvPr>
        </p:nvSpPr>
        <p:spPr/>
        <p:txBody>
          <a:bodyPr rtlCol="0"/>
          <a:lstStyle/>
          <a:p>
            <a:pPr rtl="0"/>
            <a:fld id="{6113E31D-E2AB-40D1-8B51-AFA5AFEF393A}" type="slidenum">
              <a:rPr lang="en-US" smtClean="0"/>
              <a:t>10</a:t>
            </a:fld>
            <a:endParaRPr lang="en-US" dirty="0"/>
          </a:p>
        </p:txBody>
      </p:sp>
    </p:spTree>
    <p:extLst>
      <p:ext uri="{BB962C8B-B14F-4D97-AF65-F5344CB8AC3E}">
        <p14:creationId xmlns:p14="http://schemas.microsoft.com/office/powerpoint/2010/main" val="1547633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685800"/>
            <a:ext cx="9967452" cy="823356"/>
          </a:xfrm>
        </p:spPr>
        <p:txBody>
          <a:bodyPr rtlCol="0">
            <a:normAutofit/>
          </a:bodyPr>
          <a:lstStyle/>
          <a:p>
            <a:pPr rtl="0"/>
            <a:r>
              <a:rPr lang="lv-lv"/>
              <a:t>Attiecības ar </a:t>
            </a:r>
            <a:r>
              <a:rPr lang="en-gb" i="1"/>
              <a:t>OLAF</a:t>
            </a:r>
            <a:r>
              <a:rPr lang="en-gb"/>
              <a:t> un Eiropolu</a:t>
            </a:r>
            <a:endParaRPr lang="de-DE" dirty="0"/>
          </a:p>
        </p:txBody>
      </p:sp>
      <p:sp>
        <p:nvSpPr>
          <p:cNvPr id="3" name="Inhaltsplatzhalter 2"/>
          <p:cNvSpPr>
            <a:spLocks noGrp="1"/>
          </p:cNvSpPr>
          <p:nvPr>
            <p:ph idx="1"/>
          </p:nvPr>
        </p:nvSpPr>
        <p:spPr/>
        <p:txBody>
          <a:bodyPr rtlCol="0">
            <a:normAutofit fontScale="70000" lnSpcReduction="20000"/>
          </a:bodyPr>
          <a:lstStyle/>
          <a:p>
            <a:pPr marL="0" indent="0" rtl="0">
              <a:buNone/>
            </a:pPr>
            <a:r>
              <a:rPr lang="lv-lv" sz="2400" dirty="0">
                <a:solidFill>
                  <a:schemeClr val="tx1"/>
                </a:solidFill>
              </a:rPr>
              <a:t>Jautājums: Kurai no šīm iestādēm EDP var uzdot veikt izmeklēšanas pasākumus par savu lietu?</a:t>
            </a:r>
          </a:p>
          <a:p>
            <a:pPr marL="0" indent="0" rtl="0">
              <a:buNone/>
            </a:pPr>
            <a:r>
              <a:rPr lang="lv-lv" sz="2400" dirty="0">
                <a:solidFill>
                  <a:schemeClr val="tx1"/>
                </a:solidFill>
              </a:rPr>
              <a:t>Pareizā atbilde: “a” – EDP strādā ar valsts izmeklēšanas darbiniekiem. </a:t>
            </a:r>
          </a:p>
          <a:p>
            <a:pPr marL="0" indent="0" rtl="0">
              <a:buNone/>
            </a:pPr>
            <a:endParaRPr lang="en-US" sz="2000" dirty="0">
              <a:solidFill>
                <a:srgbClr val="0070C0"/>
              </a:solidFill>
            </a:endParaRPr>
          </a:p>
          <a:p>
            <a:pPr marL="914400" lvl="1" indent="-457200" rtl="0">
              <a:buFont typeface="+mj-lt"/>
              <a:buAutoNum type="alphaLcPeriod"/>
            </a:pPr>
            <a:r>
              <a:rPr lang="lv-lv" sz="2100" dirty="0">
                <a:solidFill>
                  <a:schemeClr val="tx1"/>
                </a:solidFill>
              </a:rPr>
              <a:t>Valsts policija — </a:t>
            </a:r>
            <a:r>
              <a:rPr lang="lv-lv" sz="2100" dirty="0">
                <a:solidFill>
                  <a:schemeClr val="tx1"/>
                </a:solidFill>
                <a:latin typeface="EUAlbertina"/>
              </a:rPr>
              <a:t> </a:t>
            </a:r>
            <a:r>
              <a:rPr lang="en-gb" sz="2100" i="1" dirty="0">
                <a:solidFill>
                  <a:schemeClr val="tx1"/>
                </a:solidFill>
                <a:latin typeface="EUAlbertina"/>
              </a:rPr>
              <a:t>EPPO</a:t>
            </a:r>
            <a:r>
              <a:rPr lang="en-gb" sz="2100" dirty="0">
                <a:solidFill>
                  <a:schemeClr val="tx1"/>
                </a:solidFill>
                <a:latin typeface="EUAlbertina"/>
              </a:rPr>
              <a:t> </a:t>
            </a:r>
            <a:r>
              <a:rPr lang="en-gb" sz="2100" dirty="0" err="1">
                <a:solidFill>
                  <a:schemeClr val="tx1"/>
                </a:solidFill>
                <a:latin typeface="EUAlbertina"/>
              </a:rPr>
              <a:t>regulas</a:t>
            </a:r>
            <a:r>
              <a:rPr lang="en-gb" sz="2100" dirty="0">
                <a:solidFill>
                  <a:schemeClr val="tx1"/>
                </a:solidFill>
                <a:latin typeface="EUAlbertina"/>
              </a:rPr>
              <a:t> 28. </a:t>
            </a:r>
            <a:r>
              <a:rPr lang="en-gb" sz="2100" dirty="0" err="1">
                <a:solidFill>
                  <a:schemeClr val="tx1"/>
                </a:solidFill>
                <a:latin typeface="EUAlbertina"/>
              </a:rPr>
              <a:t>panta</a:t>
            </a:r>
            <a:r>
              <a:rPr lang="en-gb" sz="2100" dirty="0">
                <a:solidFill>
                  <a:schemeClr val="tx1"/>
                </a:solidFill>
                <a:latin typeface="EUAlbertina"/>
              </a:rPr>
              <a:t> 1. </a:t>
            </a:r>
            <a:r>
              <a:rPr lang="en-gb" sz="2100" dirty="0" err="1">
                <a:solidFill>
                  <a:schemeClr val="tx1"/>
                </a:solidFill>
                <a:latin typeface="EUAlbertina"/>
              </a:rPr>
              <a:t>punkts</a:t>
            </a:r>
            <a:r>
              <a:rPr lang="en-gb" sz="2100" dirty="0">
                <a:solidFill>
                  <a:schemeClr val="tx1"/>
                </a:solidFill>
                <a:latin typeface="EUAlbertina"/>
              </a:rPr>
              <a:t>:</a:t>
            </a:r>
            <a:endParaRPr lang="en-US" sz="2100" dirty="0">
              <a:solidFill>
                <a:schemeClr val="tx1"/>
              </a:solidFill>
            </a:endParaRPr>
          </a:p>
          <a:p>
            <a:pPr marL="457200" lvl="1" indent="0" rtl="0">
              <a:buNone/>
            </a:pPr>
            <a:endParaRPr lang="en-US" sz="2000" dirty="0">
              <a:solidFill>
                <a:schemeClr val="tx1"/>
              </a:solidFill>
              <a:latin typeface="EUAlbertina"/>
            </a:endParaRPr>
          </a:p>
          <a:p>
            <a:pPr marL="457200" lvl="1" indent="0" rtl="0">
              <a:buNone/>
            </a:pPr>
            <a:r>
              <a:rPr lang="lv-lv" sz="2000" dirty="0">
                <a:solidFill>
                  <a:schemeClr val="tx1"/>
                </a:solidFill>
                <a:latin typeface="EUAlbertina"/>
              </a:rPr>
              <a:t>EPD, kurš nodarbojas ar lietu, “</a:t>
            </a:r>
            <a:r>
              <a:rPr lang="lv-lv" sz="2000" b="1" dirty="0">
                <a:solidFill>
                  <a:schemeClr val="tx1"/>
                </a:solidFill>
                <a:latin typeface="EUAlbertina"/>
              </a:rPr>
              <a:t>saskaņā ar šo regulu un valsts tiesību aktiem var</a:t>
            </a:r>
            <a:r>
              <a:rPr lang="lv-lv" sz="2000" dirty="0">
                <a:solidFill>
                  <a:schemeClr val="tx1"/>
                </a:solidFill>
                <a:latin typeface="EUAlbertina"/>
              </a:rPr>
              <a:t> izmeklēšanas pasākumus un citus pasākumus veikt vai nu pats, vai</a:t>
            </a:r>
            <a:r>
              <a:rPr lang="lv-lv" sz="2000" b="1" dirty="0">
                <a:solidFill>
                  <a:schemeClr val="tx1"/>
                </a:solidFill>
                <a:latin typeface="EUAlbertina"/>
              </a:rPr>
              <a:t> uzdot to savas dalībvalsts kompetentajām iestādēm</a:t>
            </a:r>
            <a:r>
              <a:rPr lang="lv-lv" sz="2000" dirty="0">
                <a:solidFill>
                  <a:schemeClr val="tx1"/>
                </a:solidFill>
                <a:latin typeface="EUAlbertina"/>
              </a:rPr>
              <a:t>. Minētās </a:t>
            </a:r>
            <a:r>
              <a:rPr lang="lv-lv" sz="2000" b="1" dirty="0">
                <a:solidFill>
                  <a:schemeClr val="tx1"/>
                </a:solidFill>
                <a:latin typeface="EUAlbertina"/>
              </a:rPr>
              <a:t>iestādes saskaņā ar valsts tiesību aktiem</a:t>
            </a:r>
            <a:r>
              <a:rPr lang="lv-lv" sz="2000" dirty="0">
                <a:solidFill>
                  <a:schemeClr val="tx1"/>
                </a:solidFill>
                <a:latin typeface="EUAlbertina"/>
              </a:rPr>
              <a:t> nodrošina, lai visi norādījumi tiktu ievēroti, un apņemas veikt tām uzticētos pasākumus.”</a:t>
            </a:r>
            <a:endParaRPr lang="en-US" sz="2000" dirty="0">
              <a:solidFill>
                <a:schemeClr val="tx1"/>
              </a:solidFill>
            </a:endParaRPr>
          </a:p>
          <a:p>
            <a:pPr marL="457200" lvl="1" indent="0" rtl="0">
              <a:buNone/>
            </a:pPr>
            <a:endParaRPr lang="en-US" sz="2000" dirty="0">
              <a:solidFill>
                <a:schemeClr val="tx1"/>
              </a:solidFill>
            </a:endParaRPr>
          </a:p>
          <a:p>
            <a:pPr marL="457200" lvl="1" indent="0" rtl="0">
              <a:buNone/>
            </a:pPr>
            <a:r>
              <a:rPr lang="lv-lv" sz="2000" dirty="0">
                <a:solidFill>
                  <a:schemeClr val="tx1"/>
                </a:solidFill>
                <a:latin typeface="EUAlbertina"/>
              </a:rPr>
              <a:t>tā </a:t>
            </a:r>
            <a:r>
              <a:rPr lang="lv-lv" sz="2000" b="1" dirty="0">
                <a:solidFill>
                  <a:schemeClr val="tx1"/>
                </a:solidFill>
                <a:latin typeface="EUAlbertina"/>
              </a:rPr>
              <a:t>dalībvalsts kompetentās iestādes</a:t>
            </a:r>
            <a:r>
              <a:rPr lang="lv-lv" sz="2000" dirty="0">
                <a:solidFill>
                  <a:schemeClr val="tx1"/>
                </a:solidFill>
                <a:latin typeface="EUAlbertina"/>
              </a:rPr>
              <a:t>: var būt ne tikai policija, bet arī muitas vai nodokļu izmeklēšanas darbinieki – atkarībā no valsts tiesību aktiem</a:t>
            </a:r>
            <a:endParaRPr lang="en-US" sz="2000" dirty="0">
              <a:solidFill>
                <a:schemeClr val="tx1"/>
              </a:solidFill>
            </a:endParaRPr>
          </a:p>
          <a:p>
            <a:pPr marL="457200" lvl="1" indent="0" rtl="0">
              <a:buNone/>
            </a:pPr>
            <a:endParaRPr lang="en-gb" sz="2000" i="1" dirty="0">
              <a:solidFill>
                <a:schemeClr val="tx1"/>
              </a:solidFill>
            </a:endParaRPr>
          </a:p>
          <a:p>
            <a:pPr marL="914400" lvl="1" indent="-457200" rtl="0">
              <a:buFont typeface="+mj-lt"/>
              <a:buAutoNum type="alphaLcPeriod" startAt="2"/>
            </a:pPr>
            <a:r>
              <a:rPr lang="en-gb" sz="2000" i="1" dirty="0">
                <a:solidFill>
                  <a:schemeClr val="tx1"/>
                </a:solidFill>
              </a:rPr>
              <a:t>OLAF</a:t>
            </a:r>
            <a:r>
              <a:rPr lang="en-gb" sz="2000" dirty="0">
                <a:solidFill>
                  <a:schemeClr val="tx1"/>
                </a:solidFill>
              </a:rPr>
              <a:t> - </a:t>
            </a:r>
            <a:r>
              <a:rPr lang="lv-lv" sz="2100" dirty="0">
                <a:solidFill>
                  <a:schemeClr val="tx1"/>
                </a:solidFill>
                <a:latin typeface="EUAlbertina"/>
              </a:rPr>
              <a:t>skatīt </a:t>
            </a:r>
            <a:r>
              <a:rPr lang="en-gb" sz="2000" i="1" dirty="0">
                <a:solidFill>
                  <a:schemeClr val="tx1"/>
                </a:solidFill>
              </a:rPr>
              <a:t>EPPO</a:t>
            </a:r>
            <a:r>
              <a:rPr lang="en-gb" sz="2100" dirty="0">
                <a:solidFill>
                  <a:schemeClr val="tx1"/>
                </a:solidFill>
                <a:latin typeface="EUAlbertina"/>
              </a:rPr>
              <a:t> </a:t>
            </a:r>
            <a:r>
              <a:rPr lang="en-gb" sz="2100" dirty="0" err="1">
                <a:solidFill>
                  <a:schemeClr val="tx1"/>
                </a:solidFill>
                <a:latin typeface="EUAlbertina"/>
              </a:rPr>
              <a:t>regulas</a:t>
            </a:r>
            <a:r>
              <a:rPr lang="en-gb" sz="2100" dirty="0">
                <a:solidFill>
                  <a:schemeClr val="tx1"/>
                </a:solidFill>
                <a:latin typeface="EUAlbertina"/>
              </a:rPr>
              <a:t> 101. </a:t>
            </a:r>
            <a:r>
              <a:rPr lang="en-gb" sz="2100" dirty="0" err="1">
                <a:solidFill>
                  <a:schemeClr val="tx1"/>
                </a:solidFill>
                <a:latin typeface="EUAlbertina"/>
              </a:rPr>
              <a:t>pantu</a:t>
            </a:r>
            <a:r>
              <a:rPr lang="en-gb" sz="2100" dirty="0">
                <a:solidFill>
                  <a:schemeClr val="tx1"/>
                </a:solidFill>
                <a:latin typeface="EUAlbertina"/>
              </a:rPr>
              <a:t>; </a:t>
            </a:r>
            <a:r>
              <a:rPr lang="en-gb" sz="2000" i="1" dirty="0">
                <a:solidFill>
                  <a:schemeClr val="tx1"/>
                </a:solidFill>
              </a:rPr>
              <a:t>OLAF</a:t>
            </a:r>
            <a:r>
              <a:rPr lang="en-gb" sz="2100" dirty="0">
                <a:solidFill>
                  <a:schemeClr val="tx1"/>
                </a:solidFill>
                <a:latin typeface="EUAlbertina"/>
              </a:rPr>
              <a:t> </a:t>
            </a:r>
            <a:r>
              <a:rPr lang="en-gb" sz="2100" dirty="0" err="1">
                <a:solidFill>
                  <a:schemeClr val="tx1"/>
                </a:solidFill>
                <a:latin typeface="EUAlbertina"/>
              </a:rPr>
              <a:t>neveic</a:t>
            </a:r>
            <a:r>
              <a:rPr lang="en-gb" sz="2100" dirty="0">
                <a:solidFill>
                  <a:schemeClr val="tx1"/>
                </a:solidFill>
                <a:latin typeface="EUAlbertina"/>
              </a:rPr>
              <a:t> </a:t>
            </a:r>
            <a:r>
              <a:rPr lang="en-gb" sz="2100" dirty="0" err="1">
                <a:solidFill>
                  <a:schemeClr val="tx1"/>
                </a:solidFill>
                <a:latin typeface="EUAlbertina"/>
              </a:rPr>
              <a:t>kriminālizmeklēšanu</a:t>
            </a:r>
            <a:r>
              <a:rPr lang="en-gb" sz="2100" dirty="0">
                <a:solidFill>
                  <a:schemeClr val="tx1"/>
                </a:solidFill>
                <a:latin typeface="EUAlbertina"/>
              </a:rPr>
              <a:t>, </a:t>
            </a:r>
            <a:r>
              <a:rPr lang="en-gb" sz="2100" dirty="0" err="1">
                <a:solidFill>
                  <a:schemeClr val="tx1"/>
                </a:solidFill>
                <a:latin typeface="EUAlbertina"/>
              </a:rPr>
              <a:t>taču</a:t>
            </a:r>
            <a:r>
              <a:rPr lang="en-gb" sz="2100" dirty="0">
                <a:solidFill>
                  <a:schemeClr val="tx1"/>
                </a:solidFill>
                <a:latin typeface="EUAlbertina"/>
              </a:rPr>
              <a:t> </a:t>
            </a:r>
            <a:r>
              <a:rPr lang="en-gb" sz="2100" dirty="0" err="1">
                <a:solidFill>
                  <a:schemeClr val="tx1"/>
                </a:solidFill>
                <a:latin typeface="EUAlbertina"/>
              </a:rPr>
              <a:t>jāatzīst</a:t>
            </a:r>
            <a:r>
              <a:rPr lang="en-gb" sz="2100" dirty="0">
                <a:solidFill>
                  <a:schemeClr val="tx1"/>
                </a:solidFill>
                <a:latin typeface="EUAlbertina"/>
              </a:rPr>
              <a:t>, ka nav </a:t>
            </a:r>
            <a:r>
              <a:rPr lang="en-gb" sz="2100" dirty="0" err="1">
                <a:solidFill>
                  <a:schemeClr val="tx1"/>
                </a:solidFill>
                <a:latin typeface="EUAlbertina"/>
              </a:rPr>
              <a:t>skaidrs</a:t>
            </a:r>
            <a:r>
              <a:rPr lang="en-gb" sz="2100" dirty="0">
                <a:solidFill>
                  <a:schemeClr val="tx1"/>
                </a:solidFill>
                <a:latin typeface="EUAlbertina"/>
              </a:rPr>
              <a:t>, ko </a:t>
            </a:r>
            <a:r>
              <a:rPr lang="en-gb" sz="2100" dirty="0" err="1">
                <a:solidFill>
                  <a:schemeClr val="tx1"/>
                </a:solidFill>
                <a:latin typeface="EUAlbertina"/>
              </a:rPr>
              <a:t>sevī</a:t>
            </a:r>
            <a:r>
              <a:rPr lang="en-gb" sz="2100" dirty="0">
                <a:solidFill>
                  <a:schemeClr val="tx1"/>
                </a:solidFill>
                <a:latin typeface="EUAlbertina"/>
              </a:rPr>
              <a:t> </a:t>
            </a:r>
            <a:r>
              <a:rPr lang="en-gb" sz="2100" dirty="0" err="1">
                <a:solidFill>
                  <a:schemeClr val="tx1"/>
                </a:solidFill>
                <a:latin typeface="EUAlbertina"/>
              </a:rPr>
              <a:t>ietver</a:t>
            </a:r>
            <a:r>
              <a:rPr lang="en-gb" sz="2100" dirty="0">
                <a:solidFill>
                  <a:schemeClr val="tx1"/>
                </a:solidFill>
                <a:latin typeface="EUAlbertina"/>
              </a:rPr>
              <a:t> </a:t>
            </a:r>
            <a:r>
              <a:rPr lang="en-gb" sz="2000" i="1" dirty="0">
                <a:solidFill>
                  <a:schemeClr val="tx1"/>
                </a:solidFill>
              </a:rPr>
              <a:t>EPPO </a:t>
            </a:r>
            <a:r>
              <a:rPr lang="en-gb" sz="2100" dirty="0" err="1">
                <a:solidFill>
                  <a:schemeClr val="tx1"/>
                </a:solidFill>
                <a:latin typeface="EUAlbertina"/>
              </a:rPr>
              <a:t>darbības</a:t>
            </a:r>
            <a:r>
              <a:rPr lang="en-gb" sz="2100" dirty="0">
                <a:solidFill>
                  <a:schemeClr val="tx1"/>
                </a:solidFill>
                <a:latin typeface="EUAlbertina"/>
              </a:rPr>
              <a:t> </a:t>
            </a:r>
            <a:r>
              <a:rPr lang="en-gb" sz="2100" dirty="0" err="1">
                <a:solidFill>
                  <a:schemeClr val="tx1"/>
                </a:solidFill>
                <a:latin typeface="EUAlbertina"/>
              </a:rPr>
              <a:t>atbalstīšana</a:t>
            </a:r>
            <a:r>
              <a:rPr lang="en-gb" sz="2100" dirty="0">
                <a:solidFill>
                  <a:schemeClr val="tx1"/>
                </a:solidFill>
                <a:latin typeface="EUAlbertina"/>
              </a:rPr>
              <a:t> </a:t>
            </a:r>
            <a:r>
              <a:rPr lang="en-gb" sz="2100" dirty="0" err="1">
                <a:solidFill>
                  <a:schemeClr val="tx1"/>
                </a:solidFill>
                <a:latin typeface="EUAlbertina"/>
              </a:rPr>
              <a:t>vai</a:t>
            </a:r>
            <a:r>
              <a:rPr lang="en-gb" sz="2100" dirty="0">
                <a:solidFill>
                  <a:schemeClr val="tx1"/>
                </a:solidFill>
                <a:latin typeface="EUAlbertina"/>
              </a:rPr>
              <a:t> </a:t>
            </a:r>
            <a:r>
              <a:rPr lang="en-gb" sz="2100" dirty="0" err="1">
                <a:solidFill>
                  <a:schemeClr val="tx1"/>
                </a:solidFill>
                <a:latin typeface="EUAlbertina"/>
              </a:rPr>
              <a:t>papildināšana</a:t>
            </a:r>
            <a:endParaRPr lang="en-gb" sz="2100" dirty="0">
              <a:solidFill>
                <a:schemeClr val="tx1"/>
              </a:solidFill>
              <a:latin typeface="EUAlbertina"/>
            </a:endParaRPr>
          </a:p>
          <a:p>
            <a:pPr marL="914400" lvl="1" indent="-457200" rtl="0">
              <a:buFont typeface="+mj-lt"/>
              <a:buAutoNum type="alphaLcPeriod" startAt="2"/>
            </a:pPr>
            <a:endParaRPr lang="en-US" sz="2000" dirty="0">
              <a:solidFill>
                <a:schemeClr val="tx1"/>
              </a:solidFill>
            </a:endParaRPr>
          </a:p>
          <a:p>
            <a:pPr marL="914400" lvl="1" indent="-457200" rtl="0">
              <a:buAutoNum type="alphaLcPeriod" startAt="3"/>
            </a:pPr>
            <a:r>
              <a:rPr lang="lv-lv" sz="2000" dirty="0">
                <a:solidFill>
                  <a:schemeClr val="tx1"/>
                </a:solidFill>
              </a:rPr>
              <a:t>Eiropols – </a:t>
            </a:r>
            <a:r>
              <a:rPr lang="lv-lv" sz="2100" dirty="0">
                <a:solidFill>
                  <a:schemeClr val="tx1"/>
                </a:solidFill>
                <a:latin typeface="EUAlbertina"/>
              </a:rPr>
              <a:t>skatīt </a:t>
            </a:r>
            <a:r>
              <a:rPr lang="en-gb" sz="2100" i="1" dirty="0">
                <a:solidFill>
                  <a:schemeClr val="tx1"/>
                </a:solidFill>
                <a:latin typeface="EUAlbertina"/>
              </a:rPr>
              <a:t>EPPO</a:t>
            </a:r>
            <a:r>
              <a:rPr lang="en-gb" sz="2100" dirty="0">
                <a:solidFill>
                  <a:schemeClr val="tx1"/>
                </a:solidFill>
                <a:latin typeface="EUAlbertina"/>
              </a:rPr>
              <a:t> </a:t>
            </a:r>
            <a:r>
              <a:rPr lang="en-gb" sz="2100" dirty="0" err="1">
                <a:solidFill>
                  <a:schemeClr val="tx1"/>
                </a:solidFill>
                <a:latin typeface="EUAlbertina"/>
              </a:rPr>
              <a:t>regulas</a:t>
            </a:r>
            <a:r>
              <a:rPr lang="en-gb" sz="2100" dirty="0">
                <a:solidFill>
                  <a:schemeClr val="tx1"/>
                </a:solidFill>
                <a:latin typeface="EUAlbertina"/>
              </a:rPr>
              <a:t> 102. </a:t>
            </a:r>
            <a:r>
              <a:rPr lang="en-gb" sz="2100" dirty="0" err="1">
                <a:solidFill>
                  <a:schemeClr val="tx1"/>
                </a:solidFill>
                <a:latin typeface="EUAlbertina"/>
              </a:rPr>
              <a:t>pantu</a:t>
            </a:r>
            <a:r>
              <a:rPr lang="en-gb" sz="2100" dirty="0">
                <a:solidFill>
                  <a:schemeClr val="tx1"/>
                </a:solidFill>
                <a:latin typeface="EUAlbertina"/>
              </a:rPr>
              <a:t>; </a:t>
            </a:r>
            <a:r>
              <a:rPr lang="en-gb" sz="2100" dirty="0" err="1">
                <a:solidFill>
                  <a:schemeClr val="tx1"/>
                </a:solidFill>
                <a:latin typeface="EUAlbertina"/>
              </a:rPr>
              <a:t>Eiropols</a:t>
            </a:r>
            <a:r>
              <a:rPr lang="en-gb" sz="2100" dirty="0">
                <a:solidFill>
                  <a:schemeClr val="tx1"/>
                </a:solidFill>
                <a:latin typeface="EUAlbertina"/>
              </a:rPr>
              <a:t> </a:t>
            </a:r>
            <a:r>
              <a:rPr lang="en-gb" sz="2100" dirty="0" err="1">
                <a:solidFill>
                  <a:schemeClr val="tx1"/>
                </a:solidFill>
                <a:latin typeface="EUAlbertina"/>
              </a:rPr>
              <a:t>neveic</a:t>
            </a:r>
            <a:r>
              <a:rPr lang="en-gb" sz="2100" dirty="0">
                <a:solidFill>
                  <a:schemeClr val="tx1"/>
                </a:solidFill>
                <a:latin typeface="EUAlbertina"/>
              </a:rPr>
              <a:t> </a:t>
            </a:r>
            <a:r>
              <a:rPr lang="en-gb" sz="2100" dirty="0" err="1">
                <a:solidFill>
                  <a:schemeClr val="tx1"/>
                </a:solidFill>
                <a:latin typeface="EUAlbertina"/>
              </a:rPr>
              <a:t>kriminālizmeklēšanu</a:t>
            </a:r>
            <a:r>
              <a:rPr lang="en-gb" sz="2100" dirty="0">
                <a:solidFill>
                  <a:schemeClr val="tx1"/>
                </a:solidFill>
                <a:latin typeface="EUAlbertina"/>
              </a:rPr>
              <a:t>, </a:t>
            </a:r>
            <a:r>
              <a:rPr lang="en-gb" sz="2100" dirty="0" err="1">
                <a:solidFill>
                  <a:schemeClr val="tx1"/>
                </a:solidFill>
                <a:latin typeface="EUAlbertina"/>
              </a:rPr>
              <a:t>taču</a:t>
            </a:r>
            <a:r>
              <a:rPr lang="en-gb" sz="2100" dirty="0">
                <a:solidFill>
                  <a:schemeClr val="tx1"/>
                </a:solidFill>
                <a:latin typeface="EUAlbertina"/>
              </a:rPr>
              <a:t> </a:t>
            </a:r>
            <a:r>
              <a:rPr lang="en-gb" sz="2100" dirty="0" err="1">
                <a:solidFill>
                  <a:schemeClr val="tx1"/>
                </a:solidFill>
                <a:latin typeface="EUAlbertina"/>
              </a:rPr>
              <a:t>jāatzīst</a:t>
            </a:r>
            <a:r>
              <a:rPr lang="en-gb" sz="2100" dirty="0">
                <a:solidFill>
                  <a:schemeClr val="tx1"/>
                </a:solidFill>
                <a:latin typeface="EUAlbertina"/>
              </a:rPr>
              <a:t>, ka nav </a:t>
            </a:r>
            <a:r>
              <a:rPr lang="en-gb" sz="2100" dirty="0" err="1">
                <a:solidFill>
                  <a:schemeClr val="tx1"/>
                </a:solidFill>
                <a:latin typeface="EUAlbertina"/>
              </a:rPr>
              <a:t>skaidrs</a:t>
            </a:r>
            <a:r>
              <a:rPr lang="en-gb" sz="2100" dirty="0">
                <a:solidFill>
                  <a:schemeClr val="tx1"/>
                </a:solidFill>
                <a:latin typeface="EUAlbertina"/>
              </a:rPr>
              <a:t>, ko </a:t>
            </a:r>
            <a:r>
              <a:rPr lang="en-gb" sz="2100" dirty="0" err="1">
                <a:solidFill>
                  <a:schemeClr val="tx1"/>
                </a:solidFill>
                <a:latin typeface="EUAlbertina"/>
              </a:rPr>
              <a:t>sevī</a:t>
            </a:r>
            <a:r>
              <a:rPr lang="en-gb" sz="2100" dirty="0">
                <a:solidFill>
                  <a:schemeClr val="tx1"/>
                </a:solidFill>
                <a:latin typeface="EUAlbertina"/>
              </a:rPr>
              <a:t> </a:t>
            </a:r>
            <a:r>
              <a:rPr lang="en-gb" sz="2100" dirty="0" err="1">
                <a:solidFill>
                  <a:schemeClr val="tx1"/>
                </a:solidFill>
                <a:latin typeface="EUAlbertina"/>
              </a:rPr>
              <a:t>ietver</a:t>
            </a:r>
            <a:r>
              <a:rPr lang="en-gb" sz="2100" dirty="0">
                <a:solidFill>
                  <a:schemeClr val="tx1"/>
                </a:solidFill>
                <a:latin typeface="EUAlbertina"/>
              </a:rPr>
              <a:t> </a:t>
            </a:r>
            <a:r>
              <a:rPr lang="en-gb" sz="2100" i="1" dirty="0">
                <a:solidFill>
                  <a:schemeClr val="tx1"/>
                </a:solidFill>
                <a:latin typeface="EUAlbertina"/>
              </a:rPr>
              <a:t>EPPO </a:t>
            </a:r>
            <a:r>
              <a:rPr lang="en-gb" sz="2100" dirty="0" err="1">
                <a:solidFill>
                  <a:schemeClr val="tx1"/>
                </a:solidFill>
                <a:latin typeface="EUAlbertina"/>
              </a:rPr>
              <a:t>darbības</a:t>
            </a:r>
            <a:r>
              <a:rPr lang="en-gb" sz="2100" dirty="0">
                <a:solidFill>
                  <a:schemeClr val="tx1"/>
                </a:solidFill>
                <a:latin typeface="EUAlbertina"/>
              </a:rPr>
              <a:t> </a:t>
            </a:r>
            <a:r>
              <a:rPr lang="en-gb" sz="2100" dirty="0" err="1">
                <a:solidFill>
                  <a:schemeClr val="tx1"/>
                </a:solidFill>
                <a:latin typeface="EUAlbertina"/>
              </a:rPr>
              <a:t>atbalstīšana</a:t>
            </a:r>
            <a:r>
              <a:rPr lang="en-gb" sz="2100" dirty="0">
                <a:solidFill>
                  <a:schemeClr val="tx1"/>
                </a:solidFill>
                <a:latin typeface="EUAlbertina"/>
              </a:rPr>
              <a:t> </a:t>
            </a:r>
            <a:r>
              <a:rPr lang="en-gb" sz="2100" dirty="0" err="1">
                <a:solidFill>
                  <a:schemeClr val="tx1"/>
                </a:solidFill>
                <a:latin typeface="EUAlbertina"/>
              </a:rPr>
              <a:t>vai</a:t>
            </a:r>
            <a:r>
              <a:rPr lang="en-gb" sz="2100" dirty="0">
                <a:solidFill>
                  <a:schemeClr val="tx1"/>
                </a:solidFill>
                <a:latin typeface="EUAlbertina"/>
              </a:rPr>
              <a:t> </a:t>
            </a:r>
            <a:r>
              <a:rPr lang="en-gb" sz="2100" dirty="0" err="1">
                <a:solidFill>
                  <a:schemeClr val="tx1"/>
                </a:solidFill>
                <a:latin typeface="EUAlbertina"/>
              </a:rPr>
              <a:t>papildināšana</a:t>
            </a:r>
            <a:endParaRPr lang="en-gb" sz="2100" dirty="0">
              <a:solidFill>
                <a:schemeClr val="tx1"/>
              </a:solidFill>
              <a:latin typeface="EUAlbertina"/>
            </a:endParaRPr>
          </a:p>
          <a:p>
            <a:pPr marL="457200" lvl="1" indent="0" rtl="0">
              <a:buNone/>
            </a:pPr>
            <a:endParaRPr lang="en-US" sz="2000" dirty="0"/>
          </a:p>
        </p:txBody>
      </p:sp>
      <p:sp>
        <p:nvSpPr>
          <p:cNvPr id="5" name="Dia számának helye 4">
            <a:extLst>
              <a:ext uri="{FF2B5EF4-FFF2-40B4-BE49-F238E27FC236}">
                <a16:creationId xmlns:a16="http://schemas.microsoft.com/office/drawing/2014/main" id="{2B110609-9112-44ED-90B1-0A20BF03373C}"/>
              </a:ext>
            </a:extLst>
          </p:cNvPr>
          <p:cNvSpPr>
            <a:spLocks noGrp="1"/>
          </p:cNvSpPr>
          <p:nvPr>
            <p:ph type="sldNum" sz="quarter" idx="12"/>
          </p:nvPr>
        </p:nvSpPr>
        <p:spPr/>
        <p:txBody>
          <a:bodyPr rtlCol="0"/>
          <a:lstStyle/>
          <a:p>
            <a:pPr rtl="0"/>
            <a:fld id="{6113E31D-E2AB-40D1-8B51-AFA5AFEF393A}" type="slidenum">
              <a:rPr lang="en-US" smtClean="0"/>
              <a:t>11</a:t>
            </a:fld>
            <a:endParaRPr lang="en-US" dirty="0"/>
          </a:p>
        </p:txBody>
      </p:sp>
    </p:spTree>
    <p:extLst>
      <p:ext uri="{BB962C8B-B14F-4D97-AF65-F5344CB8AC3E}">
        <p14:creationId xmlns:p14="http://schemas.microsoft.com/office/powerpoint/2010/main" val="3815079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BD7577-496D-401E-B80D-B60B0BBC15D0}"/>
              </a:ext>
            </a:extLst>
          </p:cNvPr>
          <p:cNvSpPr>
            <a:spLocks noGrp="1"/>
          </p:cNvSpPr>
          <p:nvPr>
            <p:ph type="title"/>
          </p:nvPr>
        </p:nvSpPr>
        <p:spPr>
          <a:xfrm>
            <a:off x="687848" y="657392"/>
            <a:ext cx="9967452" cy="866387"/>
          </a:xfrm>
        </p:spPr>
        <p:txBody>
          <a:bodyPr rtlCol="0"/>
          <a:lstStyle/>
          <a:p>
            <a:pPr rtl="0"/>
            <a:r>
              <a:rPr lang="lv-lv"/>
              <a:t>Attiecības ar</a:t>
            </a:r>
            <a:r>
              <a:rPr lang="en-gb" i="1"/>
              <a:t> OLAF</a:t>
            </a:r>
            <a:endParaRPr lang="de-DE" dirty="0"/>
          </a:p>
        </p:txBody>
      </p:sp>
      <p:sp>
        <p:nvSpPr>
          <p:cNvPr id="3" name="Inhaltsplatzhalter 2">
            <a:extLst>
              <a:ext uri="{FF2B5EF4-FFF2-40B4-BE49-F238E27FC236}">
                <a16:creationId xmlns:a16="http://schemas.microsoft.com/office/drawing/2014/main" id="{B954F74E-158F-41EA-9292-DD4BCE63B4D2}"/>
              </a:ext>
            </a:extLst>
          </p:cNvPr>
          <p:cNvSpPr>
            <a:spLocks noGrp="1"/>
          </p:cNvSpPr>
          <p:nvPr>
            <p:ph idx="1"/>
          </p:nvPr>
        </p:nvSpPr>
        <p:spPr>
          <a:xfrm>
            <a:off x="687847" y="1828800"/>
            <a:ext cx="9967451" cy="4325964"/>
          </a:xfrm>
        </p:spPr>
        <p:txBody>
          <a:bodyPr rtlCol="0">
            <a:normAutofit fontScale="92500"/>
          </a:bodyPr>
          <a:lstStyle/>
          <a:p>
            <a:pPr marL="0" indent="0" rtl="0">
              <a:buNone/>
            </a:pPr>
            <a:r>
              <a:rPr lang="en-gb" sz="2100" b="1" i="1">
                <a:solidFill>
                  <a:schemeClr val="tx1"/>
                </a:solidFill>
                <a:latin typeface="+mn-lt"/>
              </a:rPr>
              <a:t>EPPO</a:t>
            </a:r>
            <a:r>
              <a:rPr lang="en-gb" sz="2100" b="1">
                <a:solidFill>
                  <a:schemeClr val="tx1"/>
                </a:solidFill>
                <a:latin typeface="+mn-lt"/>
              </a:rPr>
              <a:t> regulas 101. pants: </a:t>
            </a:r>
            <a:endParaRPr lang="en-US" sz="2100" b="1" dirty="0">
              <a:solidFill>
                <a:schemeClr val="tx1"/>
              </a:solidFill>
              <a:latin typeface="+mn-lt"/>
            </a:endParaRPr>
          </a:p>
          <a:p>
            <a:pPr marL="0" indent="0" rtl="0">
              <a:buNone/>
            </a:pPr>
            <a:r>
              <a:rPr lang="lv-lv" sz="1900">
                <a:solidFill>
                  <a:schemeClr val="tx1"/>
                </a:solidFill>
                <a:latin typeface="+mn-lt"/>
              </a:rPr>
              <a:t> (1): savstarpēja sadarbība </a:t>
            </a:r>
            <a:r>
              <a:rPr lang="lv-lv" sz="1900" b="1">
                <a:solidFill>
                  <a:schemeClr val="tx1"/>
                </a:solidFill>
                <a:latin typeface="+mn-lt"/>
              </a:rPr>
              <a:t>to attiecīgo pilnvaru robežās;</a:t>
            </a:r>
          </a:p>
          <a:p>
            <a:pPr marL="0" indent="0" rtl="0">
              <a:buNone/>
            </a:pPr>
            <a:r>
              <a:rPr lang="lv-lv" sz="1900">
                <a:solidFill>
                  <a:schemeClr val="tx1"/>
                </a:solidFill>
                <a:latin typeface="+mn-lt"/>
              </a:rPr>
              <a:t> (2): </a:t>
            </a:r>
            <a:r>
              <a:rPr lang="lv-lv" sz="1900" b="1">
                <a:solidFill>
                  <a:schemeClr val="tx1"/>
                </a:solidFill>
                <a:latin typeface="+mn-lt"/>
              </a:rPr>
              <a:t>nekādas paralēlas to pašu faktu administratīvas </a:t>
            </a:r>
            <a:r>
              <a:rPr lang="en-gb" sz="1900" b="1" i="1">
                <a:solidFill>
                  <a:schemeClr val="tx1"/>
                </a:solidFill>
                <a:latin typeface="+mn-lt"/>
              </a:rPr>
              <a:t>OLAF</a:t>
            </a:r>
            <a:r>
              <a:rPr lang="en-gb" sz="1900">
                <a:solidFill>
                  <a:schemeClr val="tx1"/>
                </a:solidFill>
                <a:latin typeface="+mn-lt"/>
              </a:rPr>
              <a:t> izmeklēšanas, kā pamatā ir </a:t>
            </a:r>
            <a:r>
              <a:rPr lang="en-gb" sz="1900" i="1">
                <a:solidFill>
                  <a:schemeClr val="tx1"/>
                </a:solidFill>
                <a:latin typeface="+mn-lt"/>
              </a:rPr>
              <a:t>EPPO</a:t>
            </a:r>
            <a:r>
              <a:rPr lang="en-gb" sz="1900">
                <a:solidFill>
                  <a:schemeClr val="tx1"/>
                </a:solidFill>
                <a:latin typeface="+mn-lt"/>
              </a:rPr>
              <a:t> izmeklēšanas</a:t>
            </a:r>
            <a:r>
              <a:rPr lang="lv-lv" sz="1800">
                <a:solidFill>
                  <a:schemeClr val="tx1"/>
                </a:solidFill>
                <a:latin typeface="+mn-lt"/>
              </a:rPr>
              <a:t>;</a:t>
            </a:r>
          </a:p>
          <a:p>
            <a:pPr marL="0" lvl="1" indent="0" rtl="0">
              <a:buNone/>
              <a:defRPr/>
            </a:pPr>
            <a:r>
              <a:rPr lang="lv-lv" sz="1900">
                <a:solidFill>
                  <a:schemeClr val="tx1"/>
                </a:solidFill>
                <a:latin typeface="+mn-lt"/>
              </a:rPr>
              <a:t> (3): </a:t>
            </a:r>
            <a:r>
              <a:rPr lang="en-gb" sz="1900" i="1">
                <a:solidFill>
                  <a:schemeClr val="tx1"/>
                </a:solidFill>
                <a:latin typeface="+mn-lt"/>
              </a:rPr>
              <a:t>EPPO</a:t>
            </a:r>
            <a:r>
              <a:rPr lang="en-gb" sz="1900">
                <a:solidFill>
                  <a:schemeClr val="tx1"/>
                </a:solidFill>
                <a:latin typeface="+mn-lt"/>
              </a:rPr>
              <a:t> var </a:t>
            </a:r>
            <a:r>
              <a:rPr lang="lv-lv" sz="1900" b="1">
                <a:solidFill>
                  <a:schemeClr val="tx1"/>
                </a:solidFill>
                <a:latin typeface="+mn-lt"/>
              </a:rPr>
              <a:t>lūgt </a:t>
            </a:r>
            <a:r>
              <a:rPr lang="en-gb" sz="1900" b="1" i="1">
                <a:solidFill>
                  <a:schemeClr val="tx1"/>
                </a:solidFill>
                <a:latin typeface="+mn-lt"/>
              </a:rPr>
              <a:t>OLAF</a:t>
            </a:r>
            <a:r>
              <a:rPr lang="en-gb" sz="1900" i="1">
                <a:solidFill>
                  <a:schemeClr val="tx1"/>
                </a:solidFill>
                <a:latin typeface="+mn-lt"/>
              </a:rPr>
              <a:t> </a:t>
            </a:r>
            <a:r>
              <a:rPr lang="en-gb" sz="1900">
                <a:solidFill>
                  <a:schemeClr val="tx1"/>
                </a:solidFill>
                <a:latin typeface="+mn-lt"/>
              </a:rPr>
              <a:t>saskaņā ar </a:t>
            </a:r>
            <a:r>
              <a:rPr lang="en-gb" sz="1900" i="1">
                <a:solidFill>
                  <a:schemeClr val="tx1"/>
                </a:solidFill>
                <a:latin typeface="+mn-lt"/>
              </a:rPr>
              <a:t>OLAF</a:t>
            </a:r>
            <a:r>
              <a:rPr lang="en-gb" sz="1900">
                <a:solidFill>
                  <a:schemeClr val="tx1"/>
                </a:solidFill>
                <a:latin typeface="+mn-lt"/>
              </a:rPr>
              <a:t> pilnvarām </a:t>
            </a:r>
            <a:r>
              <a:rPr lang="lv-lv" sz="1900" b="1">
                <a:solidFill>
                  <a:schemeClr val="tx1"/>
                </a:solidFill>
                <a:latin typeface="+mn-lt"/>
              </a:rPr>
              <a:t>sniegt atbalstu</a:t>
            </a:r>
            <a:r>
              <a:rPr lang="lv-lv" sz="1900">
                <a:solidFill>
                  <a:schemeClr val="tx1"/>
                </a:solidFill>
                <a:latin typeface="+mn-lt"/>
              </a:rPr>
              <a:t> </a:t>
            </a:r>
            <a:r>
              <a:rPr lang="en-gb" sz="1900" b="1" i="1">
                <a:solidFill>
                  <a:schemeClr val="tx1"/>
                </a:solidFill>
                <a:latin typeface="+mn-lt"/>
              </a:rPr>
              <a:t>EPPO</a:t>
            </a:r>
            <a:r>
              <a:rPr lang="en-gb" sz="1900">
                <a:solidFill>
                  <a:schemeClr val="tx1"/>
                </a:solidFill>
                <a:latin typeface="+mn-lt"/>
              </a:rPr>
              <a:t> </a:t>
            </a:r>
            <a:r>
              <a:rPr lang="en-gb" sz="1900" b="1">
                <a:solidFill>
                  <a:schemeClr val="tx1"/>
                </a:solidFill>
                <a:latin typeface="+mn-lt"/>
              </a:rPr>
              <a:t>darbībai vai to papildināt</a:t>
            </a:r>
          </a:p>
          <a:p>
            <a:pPr marL="0" lvl="1" indent="0" rtl="0">
              <a:buNone/>
              <a:defRPr/>
            </a:pPr>
            <a:r>
              <a:rPr lang="lv-lv" sz="1900">
                <a:solidFill>
                  <a:schemeClr val="tx1"/>
                </a:solidFill>
                <a:latin typeface="+mn-lt"/>
              </a:rPr>
              <a:t> (4): </a:t>
            </a:r>
            <a:r>
              <a:rPr lang="en-gb" sz="1900" b="1" i="1">
                <a:solidFill>
                  <a:schemeClr val="tx1"/>
                </a:solidFill>
                <a:latin typeface="+mn-lt"/>
              </a:rPr>
              <a:t>EPPO </a:t>
            </a:r>
            <a:r>
              <a:rPr lang="en-gb" sz="1900">
                <a:solidFill>
                  <a:schemeClr val="tx1"/>
                </a:solidFill>
                <a:latin typeface="+mn-lt"/>
              </a:rPr>
              <a:t>var sniegt </a:t>
            </a:r>
            <a:r>
              <a:rPr lang="en-gb" sz="1900" b="1" i="1">
                <a:solidFill>
                  <a:schemeClr val="tx1"/>
                </a:solidFill>
                <a:latin typeface="+mn-lt"/>
              </a:rPr>
              <a:t>OLAF</a:t>
            </a:r>
            <a:r>
              <a:rPr lang="lv-lv" sz="1900" b="1">
                <a:solidFill>
                  <a:schemeClr val="tx1"/>
                </a:solidFill>
                <a:latin typeface="+mn-lt"/>
              </a:rPr>
              <a:t> attiecīgu informāciju </a:t>
            </a:r>
            <a:r>
              <a:rPr lang="lv-lv" sz="1900">
                <a:solidFill>
                  <a:schemeClr val="tx1"/>
                </a:solidFill>
                <a:latin typeface="+mn-lt"/>
              </a:rPr>
              <a:t>par gadījumiem, kad </a:t>
            </a:r>
            <a:r>
              <a:rPr lang="en-gb" sz="1900" i="1">
                <a:solidFill>
                  <a:schemeClr val="tx1"/>
                </a:solidFill>
                <a:latin typeface="+mn-lt"/>
              </a:rPr>
              <a:t>EPPO</a:t>
            </a:r>
            <a:r>
              <a:rPr lang="en-gb" sz="1900">
                <a:solidFill>
                  <a:schemeClr val="tx1"/>
                </a:solidFill>
                <a:latin typeface="+mn-lt"/>
              </a:rPr>
              <a:t> ir pieņēmusi lēmumu izmeklēšanu neveikt vai ir izbeigusi lietu;</a:t>
            </a:r>
          </a:p>
          <a:p>
            <a:pPr lvl="1" rtl="0">
              <a:lnSpc>
                <a:spcPct val="80000"/>
              </a:lnSpc>
              <a:buFont typeface="Wingdings" panose="05000000000000000000" pitchFamily="2" charset="2"/>
              <a:buChar char="Ø"/>
              <a:defRPr/>
            </a:pPr>
            <a:r>
              <a:rPr lang="lv-lv">
                <a:solidFill>
                  <a:schemeClr val="tx1"/>
                </a:solidFill>
                <a:latin typeface="+mn-lt"/>
              </a:rPr>
              <a:t> mērķis: atvieglināt </a:t>
            </a:r>
            <a:r>
              <a:rPr lang="en-gb" i="1">
                <a:solidFill>
                  <a:schemeClr val="tx1"/>
                </a:solidFill>
                <a:latin typeface="+mn-lt"/>
              </a:rPr>
              <a:t>OLAF</a:t>
            </a:r>
            <a:r>
              <a:rPr lang="en-gb">
                <a:solidFill>
                  <a:schemeClr val="tx1"/>
                </a:solidFill>
                <a:latin typeface="+mn-lt"/>
              </a:rPr>
              <a:t> administratīvo darbību saskaņā ar tā pilnvarām;</a:t>
            </a:r>
          </a:p>
          <a:p>
            <a:pPr lvl="1" rtl="0">
              <a:lnSpc>
                <a:spcPct val="80000"/>
              </a:lnSpc>
              <a:buFont typeface="Wingdings" panose="05000000000000000000" pitchFamily="2" charset="2"/>
              <a:buChar char="Ø"/>
              <a:defRPr/>
            </a:pPr>
            <a:r>
              <a:rPr lang="lv-lv">
                <a:solidFill>
                  <a:schemeClr val="tx1"/>
                </a:solidFill>
                <a:latin typeface="+mn-lt"/>
              </a:rPr>
              <a:t> skatīt </a:t>
            </a:r>
            <a:r>
              <a:rPr lang="en-gb" i="1">
                <a:solidFill>
                  <a:schemeClr val="tx1"/>
                </a:solidFill>
                <a:latin typeface="+mn-lt"/>
              </a:rPr>
              <a:t>EPPO </a:t>
            </a:r>
            <a:r>
              <a:rPr lang="en-gb">
                <a:solidFill>
                  <a:schemeClr val="tx1"/>
                </a:solidFill>
                <a:latin typeface="+mn-lt"/>
              </a:rPr>
              <a:t>regulas 39. panta 4. punktu, skatīt arī </a:t>
            </a:r>
            <a:r>
              <a:rPr lang="en-gb" i="1">
                <a:solidFill>
                  <a:schemeClr val="tx1"/>
                </a:solidFill>
                <a:latin typeface="+mn-lt"/>
              </a:rPr>
              <a:t>EPPO</a:t>
            </a:r>
            <a:r>
              <a:rPr lang="en-gb">
                <a:solidFill>
                  <a:schemeClr val="tx1"/>
                </a:solidFill>
                <a:latin typeface="+mn-lt"/>
              </a:rPr>
              <a:t> regulas 36. panta 6. punktu, nav līdzvērtīgs </a:t>
            </a:r>
            <a:r>
              <a:rPr lang="en-gb" i="1">
                <a:solidFill>
                  <a:schemeClr val="tx1"/>
                </a:solidFill>
                <a:latin typeface="+mn-lt"/>
              </a:rPr>
              <a:t>EPPO</a:t>
            </a:r>
            <a:r>
              <a:rPr lang="en-gb">
                <a:solidFill>
                  <a:schemeClr val="tx1"/>
                </a:solidFill>
                <a:latin typeface="+mn-lt"/>
              </a:rPr>
              <a:t> regulas 40. pantam? </a:t>
            </a:r>
            <a:endParaRPr lang="de-DE" dirty="0">
              <a:solidFill>
                <a:schemeClr val="tx1"/>
              </a:solidFill>
              <a:latin typeface="+mn-lt"/>
            </a:endParaRPr>
          </a:p>
          <a:p>
            <a:pPr marL="0" lvl="1" indent="0" rtl="0">
              <a:buNone/>
              <a:defRPr/>
            </a:pPr>
            <a:r>
              <a:rPr lang="lv-lv" sz="1900">
                <a:solidFill>
                  <a:schemeClr val="tx1"/>
                </a:solidFill>
                <a:latin typeface="+mn-lt"/>
              </a:rPr>
              <a:t> (5): </a:t>
            </a:r>
            <a:r>
              <a:rPr lang="en-gb" sz="1900" i="1">
                <a:solidFill>
                  <a:schemeClr val="tx1"/>
                </a:solidFill>
                <a:latin typeface="+mn-lt"/>
              </a:rPr>
              <a:t>EPPO</a:t>
            </a:r>
            <a:r>
              <a:rPr lang="en-gb" sz="1900">
                <a:solidFill>
                  <a:schemeClr val="tx1"/>
                </a:solidFill>
                <a:latin typeface="+mn-lt"/>
              </a:rPr>
              <a:t> ir netieša </a:t>
            </a:r>
            <a:r>
              <a:rPr lang="lv-lv" sz="1900" b="1">
                <a:solidFill>
                  <a:schemeClr val="tx1"/>
                </a:solidFill>
                <a:latin typeface="+mn-lt"/>
              </a:rPr>
              <a:t>“ir/nav atrasta” </a:t>
            </a:r>
            <a:r>
              <a:rPr lang="lv-lv" sz="1900">
                <a:solidFill>
                  <a:schemeClr val="tx1"/>
                </a:solidFill>
                <a:latin typeface="+mn-lt"/>
              </a:rPr>
              <a:t>piekļuve informācijai, kas atrodas </a:t>
            </a:r>
            <a:r>
              <a:rPr lang="en-gb" sz="1900" i="1">
                <a:solidFill>
                  <a:schemeClr val="tx1"/>
                </a:solidFill>
                <a:latin typeface="+mn-lt"/>
              </a:rPr>
              <a:t>OLAF</a:t>
            </a:r>
            <a:r>
              <a:rPr lang="en-gb" sz="1900">
                <a:solidFill>
                  <a:schemeClr val="tx1"/>
                </a:solidFill>
                <a:latin typeface="+mn-lt"/>
              </a:rPr>
              <a:t> lietu pārvaldības sistēmā</a:t>
            </a:r>
            <a:endParaRPr lang="de-DE" sz="1900" dirty="0">
              <a:solidFill>
                <a:schemeClr val="tx1"/>
              </a:solidFill>
              <a:latin typeface="+mn-lt"/>
            </a:endParaRPr>
          </a:p>
          <a:p>
            <a:pPr marL="342900" lvl="1" indent="-342900" rtl="0">
              <a:buFont typeface="Arial" panose="020B0604020202020204" pitchFamily="34" charset="0"/>
              <a:buChar char="•"/>
              <a:defRPr/>
            </a:pPr>
            <a:r>
              <a:rPr lang="en-gb" sz="1900" b="1" i="1">
                <a:solidFill>
                  <a:schemeClr val="tx1"/>
                </a:solidFill>
                <a:latin typeface="+mn-lt"/>
              </a:rPr>
              <a:t>OLAF</a:t>
            </a:r>
            <a:r>
              <a:rPr lang="lv-lv" sz="1900" b="1">
                <a:solidFill>
                  <a:schemeClr val="tx1"/>
                </a:solidFill>
                <a:latin typeface="+mn-lt"/>
              </a:rPr>
              <a:t> regulā</a:t>
            </a:r>
            <a:r>
              <a:rPr lang="lv-lv" sz="1900">
                <a:solidFill>
                  <a:schemeClr val="tx1"/>
                </a:solidFill>
                <a:latin typeface="+mn-lt"/>
              </a:rPr>
              <a:t> (ES, </a:t>
            </a:r>
            <a:r>
              <a:rPr lang="en-gb" sz="1900" i="1">
                <a:solidFill>
                  <a:schemeClr val="tx1"/>
                </a:solidFill>
                <a:latin typeface="+mn-lt"/>
              </a:rPr>
              <a:t>Euratom</a:t>
            </a:r>
            <a:r>
              <a:rPr lang="en-gb" sz="1900">
                <a:solidFill>
                  <a:schemeClr val="tx1"/>
                </a:solidFill>
                <a:latin typeface="+mn-lt"/>
              </a:rPr>
              <a:t>) Nr. 883/2013 nav īpašu </a:t>
            </a:r>
            <a:r>
              <a:rPr lang="en-gb" sz="1900" i="1">
                <a:solidFill>
                  <a:schemeClr val="tx1"/>
                </a:solidFill>
                <a:latin typeface="+mn-lt"/>
              </a:rPr>
              <a:t>EPPO</a:t>
            </a:r>
            <a:r>
              <a:rPr lang="en-gb" sz="1900">
                <a:solidFill>
                  <a:schemeClr val="tx1"/>
                </a:solidFill>
                <a:latin typeface="+mn-lt"/>
              </a:rPr>
              <a:t> noteikumu</a:t>
            </a:r>
          </a:p>
          <a:p>
            <a:pPr marL="342900" lvl="1" indent="-342900" rtl="0">
              <a:buFont typeface="Arial" panose="020B0604020202020204" pitchFamily="34" charset="0"/>
              <a:buChar char="•"/>
              <a:defRPr/>
            </a:pPr>
            <a:r>
              <a:rPr lang="lv-lv" sz="1900">
                <a:solidFill>
                  <a:schemeClr val="tx1"/>
                </a:solidFill>
                <a:latin typeface="+mn-lt"/>
              </a:rPr>
              <a:t>bet 2018. gada Komisijas priekšlikums (COM/2018/338 final), ar kuru groza </a:t>
            </a:r>
            <a:r>
              <a:rPr lang="en-gb" sz="1900" i="1">
                <a:solidFill>
                  <a:schemeClr val="tx1"/>
                </a:solidFill>
                <a:latin typeface="+mn-lt"/>
              </a:rPr>
              <a:t>OLAF</a:t>
            </a:r>
            <a:r>
              <a:rPr lang="en-gb" sz="1900">
                <a:solidFill>
                  <a:schemeClr val="tx1"/>
                </a:solidFill>
                <a:latin typeface="+mn-lt"/>
              </a:rPr>
              <a:t> regulu, lai pielāgotu </a:t>
            </a:r>
            <a:r>
              <a:rPr lang="en-gb" sz="1900" i="1">
                <a:solidFill>
                  <a:schemeClr val="tx1"/>
                </a:solidFill>
                <a:latin typeface="+mn-lt"/>
              </a:rPr>
              <a:t>EPPO </a:t>
            </a:r>
            <a:r>
              <a:rPr lang="en-gb" sz="1900">
                <a:solidFill>
                  <a:schemeClr val="tx1"/>
                </a:solidFill>
                <a:latin typeface="+mn-lt"/>
              </a:rPr>
              <a:t>(pašlaik likumdošanas procedūras pēdējos posmos)</a:t>
            </a:r>
          </a:p>
        </p:txBody>
      </p:sp>
      <p:sp>
        <p:nvSpPr>
          <p:cNvPr id="5" name="Dia számának helye 4">
            <a:extLst>
              <a:ext uri="{FF2B5EF4-FFF2-40B4-BE49-F238E27FC236}">
                <a16:creationId xmlns:a16="http://schemas.microsoft.com/office/drawing/2014/main" id="{B4CBBEC7-14D4-497D-8F06-BCA7B30D148C}"/>
              </a:ext>
            </a:extLst>
          </p:cNvPr>
          <p:cNvSpPr>
            <a:spLocks noGrp="1"/>
          </p:cNvSpPr>
          <p:nvPr>
            <p:ph type="sldNum" sz="quarter" idx="12"/>
          </p:nvPr>
        </p:nvSpPr>
        <p:spPr/>
        <p:txBody>
          <a:bodyPr rtlCol="0"/>
          <a:lstStyle/>
          <a:p>
            <a:pPr rtl="0"/>
            <a:fld id="{6113E31D-E2AB-40D1-8B51-AFA5AFEF393A}" type="slidenum">
              <a:rPr lang="en-US" smtClean="0"/>
              <a:t>12</a:t>
            </a:fld>
            <a:endParaRPr lang="en-US" dirty="0"/>
          </a:p>
        </p:txBody>
      </p:sp>
    </p:spTree>
    <p:extLst>
      <p:ext uri="{BB962C8B-B14F-4D97-AF65-F5344CB8AC3E}">
        <p14:creationId xmlns:p14="http://schemas.microsoft.com/office/powerpoint/2010/main" val="493530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BD7577-496D-401E-B80D-B60B0BBC15D0}"/>
              </a:ext>
            </a:extLst>
          </p:cNvPr>
          <p:cNvSpPr>
            <a:spLocks noGrp="1"/>
          </p:cNvSpPr>
          <p:nvPr>
            <p:ph type="title"/>
          </p:nvPr>
        </p:nvSpPr>
        <p:spPr>
          <a:xfrm>
            <a:off x="687848" y="559398"/>
            <a:ext cx="9967452" cy="877144"/>
          </a:xfrm>
        </p:spPr>
        <p:txBody>
          <a:bodyPr rtlCol="0"/>
          <a:lstStyle/>
          <a:p>
            <a:pPr rtl="0"/>
            <a:r>
              <a:rPr lang="lv-lv"/>
              <a:t>Attiecības ar</a:t>
            </a:r>
            <a:r>
              <a:rPr lang="en-gb" i="1"/>
              <a:t> OLAF</a:t>
            </a:r>
            <a:endParaRPr lang="de-DE" dirty="0"/>
          </a:p>
        </p:txBody>
      </p:sp>
      <p:sp>
        <p:nvSpPr>
          <p:cNvPr id="3" name="Inhaltsplatzhalter 2">
            <a:extLst>
              <a:ext uri="{FF2B5EF4-FFF2-40B4-BE49-F238E27FC236}">
                <a16:creationId xmlns:a16="http://schemas.microsoft.com/office/drawing/2014/main" id="{B954F74E-158F-41EA-9292-DD4BCE63B4D2}"/>
              </a:ext>
            </a:extLst>
          </p:cNvPr>
          <p:cNvSpPr>
            <a:spLocks noGrp="1"/>
          </p:cNvSpPr>
          <p:nvPr>
            <p:ph idx="1"/>
          </p:nvPr>
        </p:nvSpPr>
        <p:spPr/>
        <p:txBody>
          <a:bodyPr rtlCol="0">
            <a:normAutofit lnSpcReduction="10000"/>
          </a:bodyPr>
          <a:lstStyle/>
          <a:p>
            <a:pPr marL="0" indent="0" rtl="0">
              <a:buNone/>
            </a:pPr>
            <a:r>
              <a:rPr lang="en-gb" sz="2100" b="1" i="1">
                <a:solidFill>
                  <a:schemeClr val="tx1"/>
                </a:solidFill>
                <a:latin typeface="+mn-lt"/>
              </a:rPr>
              <a:t>EPPO</a:t>
            </a:r>
            <a:r>
              <a:rPr lang="en-gb" sz="2100" b="1">
                <a:solidFill>
                  <a:schemeClr val="tx1"/>
                </a:solidFill>
                <a:latin typeface="+mn-lt"/>
              </a:rPr>
              <a:t> regulas 101. pants: </a:t>
            </a:r>
            <a:endParaRPr lang="en-US" sz="2100" b="1" dirty="0">
              <a:solidFill>
                <a:schemeClr val="tx1"/>
              </a:solidFill>
              <a:latin typeface="+mn-lt"/>
            </a:endParaRPr>
          </a:p>
          <a:p>
            <a:pPr marL="342900" lvl="1" indent="-342900" rtl="0">
              <a:buFont typeface="Arial" panose="020B0604020202020204" pitchFamily="34" charset="0"/>
              <a:buChar char="•"/>
              <a:defRPr/>
            </a:pPr>
            <a:r>
              <a:rPr lang="lv-lv" sz="1900">
                <a:solidFill>
                  <a:schemeClr val="tx1"/>
                </a:solidFill>
                <a:latin typeface="+mn-lt"/>
              </a:rPr>
              <a:t>(3): </a:t>
            </a:r>
            <a:r>
              <a:rPr lang="en-gb" sz="1900" i="1">
                <a:solidFill>
                  <a:schemeClr val="tx1"/>
                </a:solidFill>
                <a:latin typeface="+mn-lt"/>
              </a:rPr>
              <a:t>EPPO</a:t>
            </a:r>
            <a:r>
              <a:rPr lang="en-gb" sz="1900">
                <a:solidFill>
                  <a:schemeClr val="tx1"/>
                </a:solidFill>
                <a:latin typeface="+mn-lt"/>
              </a:rPr>
              <a:t> var </a:t>
            </a:r>
            <a:r>
              <a:rPr lang="lv-lv" sz="1900" b="1">
                <a:solidFill>
                  <a:schemeClr val="tx1"/>
                </a:solidFill>
                <a:latin typeface="+mn-lt"/>
              </a:rPr>
              <a:t>lūgt </a:t>
            </a:r>
            <a:r>
              <a:rPr lang="en-gb" sz="1900" b="1" i="1">
                <a:solidFill>
                  <a:schemeClr val="tx1"/>
                </a:solidFill>
                <a:latin typeface="+mn-lt"/>
              </a:rPr>
              <a:t>OLAF</a:t>
            </a:r>
            <a:r>
              <a:rPr lang="en-gb" sz="1900">
                <a:solidFill>
                  <a:schemeClr val="tx1"/>
                </a:solidFill>
                <a:latin typeface="+mn-lt"/>
              </a:rPr>
              <a:t> saskaņā ar </a:t>
            </a:r>
            <a:r>
              <a:rPr lang="en-gb" sz="1900" i="1">
                <a:solidFill>
                  <a:schemeClr val="tx1"/>
                </a:solidFill>
                <a:latin typeface="+mn-lt"/>
              </a:rPr>
              <a:t>OLAF</a:t>
            </a:r>
            <a:r>
              <a:rPr lang="en-gb" sz="1900">
                <a:solidFill>
                  <a:schemeClr val="tx1"/>
                </a:solidFill>
                <a:latin typeface="+mn-lt"/>
              </a:rPr>
              <a:t> pilnvarām </a:t>
            </a:r>
            <a:r>
              <a:rPr lang="lv-lv" sz="1900" b="1">
                <a:solidFill>
                  <a:schemeClr val="tx1"/>
                </a:solidFill>
                <a:latin typeface="+mn-lt"/>
              </a:rPr>
              <a:t>sniegt atbalstu</a:t>
            </a:r>
            <a:r>
              <a:rPr lang="en-gb" sz="1900" b="1" i="1">
                <a:solidFill>
                  <a:schemeClr val="tx1"/>
                </a:solidFill>
                <a:latin typeface="+mn-lt"/>
              </a:rPr>
              <a:t> EPPO</a:t>
            </a:r>
            <a:r>
              <a:rPr lang="en-gb" sz="1900" b="1">
                <a:solidFill>
                  <a:schemeClr val="tx1"/>
                </a:solidFill>
                <a:latin typeface="+mn-lt"/>
              </a:rPr>
              <a:t> darbībai vai to papildināt </a:t>
            </a:r>
            <a:r>
              <a:rPr lang="en-gb" sz="1900">
                <a:solidFill>
                  <a:schemeClr val="tx1"/>
                </a:solidFill>
                <a:latin typeface="+mn-lt"/>
              </a:rPr>
              <a:t>– skatīt </a:t>
            </a:r>
            <a:r>
              <a:rPr lang="lv-lv" sz="1800">
                <a:solidFill>
                  <a:schemeClr val="tx1"/>
                </a:solidFill>
                <a:latin typeface="+mn-lt"/>
              </a:rPr>
              <a:t> Komisijas priekšlikuma (COM/2018/338 final), ar kuru groza </a:t>
            </a:r>
            <a:r>
              <a:rPr lang="en-gb" sz="1900" i="1">
                <a:solidFill>
                  <a:schemeClr val="tx1"/>
                </a:solidFill>
                <a:latin typeface="+mn-lt"/>
              </a:rPr>
              <a:t>OLAF</a:t>
            </a:r>
            <a:r>
              <a:rPr lang="en-gb" sz="1800">
                <a:solidFill>
                  <a:schemeClr val="tx1"/>
                </a:solidFill>
                <a:latin typeface="+mn-lt"/>
              </a:rPr>
              <a:t> regulu, 12.e pantu  </a:t>
            </a:r>
            <a:endParaRPr lang="en-US" sz="1800" b="1" dirty="0">
              <a:solidFill>
                <a:schemeClr val="tx1"/>
              </a:solidFill>
              <a:latin typeface="+mn-lt"/>
            </a:endParaRPr>
          </a:p>
          <a:p>
            <a:pPr lvl="1" rtl="0">
              <a:lnSpc>
                <a:spcPct val="90000"/>
              </a:lnSpc>
              <a:buFont typeface="Wingdings" panose="05000000000000000000" pitchFamily="2" charset="2"/>
              <a:buChar char="Ø"/>
              <a:defRPr/>
            </a:pPr>
            <a:r>
              <a:t>(a) sniedzot </a:t>
            </a:r>
            <a:r>
              <a:rPr lang="lv-lv" sz="2000" b="1">
                <a:solidFill>
                  <a:schemeClr val="tx1"/>
                </a:solidFill>
                <a:latin typeface="+mn-lt"/>
              </a:rPr>
              <a:t>informāciju, analīzi </a:t>
            </a:r>
            <a:r>
              <a:t>(tostarp tiesu ekspertīzes analīzes), </a:t>
            </a:r>
            <a:r>
              <a:rPr lang="lv-lv" sz="2000" b="1">
                <a:solidFill>
                  <a:schemeClr val="tx1"/>
                </a:solidFill>
                <a:latin typeface="+mn-lt"/>
              </a:rPr>
              <a:t>speciālās zināšanas</a:t>
            </a:r>
            <a:r>
              <a:t> un </a:t>
            </a:r>
            <a:r>
              <a:rPr lang="lv-lv" sz="2000" b="1">
                <a:solidFill>
                  <a:schemeClr val="tx1"/>
                </a:solidFill>
                <a:latin typeface="+mn-lt"/>
              </a:rPr>
              <a:t>operatīvo atbalstu</a:t>
            </a:r>
          </a:p>
          <a:p>
            <a:pPr lvl="1" rtl="0">
              <a:lnSpc>
                <a:spcPct val="90000"/>
              </a:lnSpc>
              <a:buFont typeface="Wingdings" panose="05000000000000000000" pitchFamily="2" charset="2"/>
              <a:buChar char="Ø"/>
              <a:defRPr/>
            </a:pPr>
            <a:r>
              <a:t>(b): atvieglinot kompetento </a:t>
            </a:r>
            <a:r>
              <a:rPr lang="lv-lv" sz="2000" b="1">
                <a:solidFill>
                  <a:schemeClr val="tx1"/>
                </a:solidFill>
                <a:latin typeface="+mn-lt"/>
              </a:rPr>
              <a:t>valsts administratīvo iestāžu un Savienības struktūru</a:t>
            </a:r>
            <a:r>
              <a:t> koordināciju</a:t>
            </a:r>
          </a:p>
          <a:p>
            <a:pPr lvl="1" rtl="0">
              <a:lnSpc>
                <a:spcPct val="90000"/>
              </a:lnSpc>
              <a:buFont typeface="Wingdings" panose="05000000000000000000" pitchFamily="2" charset="2"/>
              <a:buChar char="Ø"/>
              <a:defRPr/>
            </a:pPr>
            <a:r>
              <a:rPr lang="lv-lv" sz="2000">
                <a:solidFill>
                  <a:schemeClr val="tx1"/>
                </a:solidFill>
                <a:latin typeface="+mn-lt"/>
              </a:rPr>
              <a:t>(c): </a:t>
            </a:r>
            <a:r>
              <a:rPr lang="lv-lv" sz="2000" b="1">
                <a:solidFill>
                  <a:schemeClr val="tx1"/>
                </a:solidFill>
                <a:latin typeface="+mn-lt"/>
              </a:rPr>
              <a:t>administratīvā izmeklēšana</a:t>
            </a:r>
          </a:p>
          <a:p>
            <a:pPr lvl="1" rtl="0">
              <a:lnSpc>
                <a:spcPct val="90000"/>
              </a:lnSpc>
              <a:buFont typeface="Wingdings" panose="05000000000000000000" pitchFamily="2" charset="2"/>
              <a:buChar char="Ø"/>
              <a:defRPr/>
            </a:pPr>
            <a:r>
              <a:rPr lang="lv-lv" sz="2000">
                <a:solidFill>
                  <a:schemeClr val="tx1"/>
                </a:solidFill>
                <a:latin typeface="+mn-lt"/>
              </a:rPr>
              <a:t>taču: </a:t>
            </a:r>
            <a:r>
              <a:rPr lang="lv-lv" sz="2000" b="1">
                <a:solidFill>
                  <a:schemeClr val="tx1"/>
                </a:solidFill>
                <a:latin typeface="+mn-lt"/>
              </a:rPr>
              <a:t>netiek sniegts izmeklēšanas operatīvais atbalsts</a:t>
            </a:r>
            <a:r>
              <a:rPr lang="lv-lv" sz="2000">
                <a:solidFill>
                  <a:schemeClr val="tx1"/>
                </a:solidFill>
                <a:latin typeface="+mn-lt"/>
              </a:rPr>
              <a:t>?</a:t>
            </a:r>
          </a:p>
          <a:p>
            <a:pPr lvl="1" rtl="0">
              <a:lnSpc>
                <a:spcPct val="90000"/>
              </a:lnSpc>
              <a:buFont typeface="Wingdings" panose="05000000000000000000" pitchFamily="2" charset="2"/>
              <a:buChar char="Ø"/>
              <a:defRPr/>
            </a:pPr>
            <a:r>
              <a:rPr lang="lv-lv" sz="2000">
                <a:solidFill>
                  <a:schemeClr val="tx1"/>
                </a:solidFill>
                <a:latin typeface="+mn-lt"/>
              </a:rPr>
              <a:t>principā: EDP paļaujas uz valsts izmeklētājiem; skatīt 28. panta 1. punktu: EDP, kurš nodarbojas ar lietu, “</a:t>
            </a:r>
            <a:r>
              <a:rPr lang="lv-lv" sz="2000" b="1">
                <a:solidFill>
                  <a:schemeClr val="tx1"/>
                </a:solidFill>
                <a:latin typeface="+mn-lt"/>
              </a:rPr>
              <a:t>saskaņā ar šo regulu un valsts tiesību aktiem </a:t>
            </a:r>
            <a:r>
              <a:rPr lang="lv-lv" sz="2000">
                <a:solidFill>
                  <a:schemeClr val="tx1"/>
                </a:solidFill>
                <a:latin typeface="+mn-lt"/>
              </a:rPr>
              <a:t>var izmeklēšanas pasākumus un citus pasākumus veikt vai nu pats, vai </a:t>
            </a:r>
            <a:r>
              <a:rPr lang="lv-lv" sz="2000" b="1">
                <a:solidFill>
                  <a:schemeClr val="tx1"/>
                </a:solidFill>
                <a:latin typeface="+mn-lt"/>
              </a:rPr>
              <a:t>uzdot to savas dalībvalsts kompetentajām iestādēm.</a:t>
            </a:r>
            <a:r>
              <a:rPr lang="lv-lv" sz="2000">
                <a:solidFill>
                  <a:schemeClr val="tx1"/>
                </a:solidFill>
                <a:latin typeface="+mn-lt"/>
              </a:rPr>
              <a:t> Minētās </a:t>
            </a:r>
            <a:r>
              <a:rPr lang="lv-lv" sz="2000" b="1">
                <a:solidFill>
                  <a:schemeClr val="tx1"/>
                </a:solidFill>
                <a:latin typeface="+mn-lt"/>
              </a:rPr>
              <a:t>iestādes saskaņā ar valsts tiesību aktiem</a:t>
            </a:r>
            <a:r>
              <a:rPr lang="lv-lv" sz="2000">
                <a:solidFill>
                  <a:schemeClr val="tx1"/>
                </a:solidFill>
                <a:latin typeface="+mn-lt"/>
              </a:rPr>
              <a:t> nodrošina, lai visi norādījumi tiktu ievēroti, un apņemas veikt tām uzticētos pasākumus.”</a:t>
            </a:r>
          </a:p>
        </p:txBody>
      </p:sp>
      <p:sp>
        <p:nvSpPr>
          <p:cNvPr id="5" name="Dia számának helye 4">
            <a:extLst>
              <a:ext uri="{FF2B5EF4-FFF2-40B4-BE49-F238E27FC236}">
                <a16:creationId xmlns:a16="http://schemas.microsoft.com/office/drawing/2014/main" id="{37F9E420-9DC5-45B0-9300-70C71339F920}"/>
              </a:ext>
            </a:extLst>
          </p:cNvPr>
          <p:cNvSpPr>
            <a:spLocks noGrp="1"/>
          </p:cNvSpPr>
          <p:nvPr>
            <p:ph type="sldNum" sz="quarter" idx="12"/>
          </p:nvPr>
        </p:nvSpPr>
        <p:spPr/>
        <p:txBody>
          <a:bodyPr rtlCol="0"/>
          <a:lstStyle/>
          <a:p>
            <a:pPr rtl="0"/>
            <a:fld id="{6113E31D-E2AB-40D1-8B51-AFA5AFEF393A}" type="slidenum">
              <a:rPr lang="en-US" smtClean="0"/>
              <a:t>13</a:t>
            </a:fld>
            <a:endParaRPr lang="en-US" dirty="0"/>
          </a:p>
        </p:txBody>
      </p:sp>
    </p:spTree>
    <p:extLst>
      <p:ext uri="{BB962C8B-B14F-4D97-AF65-F5344CB8AC3E}">
        <p14:creationId xmlns:p14="http://schemas.microsoft.com/office/powerpoint/2010/main" val="4062090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BD7577-496D-401E-B80D-B60B0BBC15D0}"/>
              </a:ext>
            </a:extLst>
          </p:cNvPr>
          <p:cNvSpPr>
            <a:spLocks noGrp="1"/>
          </p:cNvSpPr>
          <p:nvPr>
            <p:ph type="title"/>
          </p:nvPr>
        </p:nvSpPr>
        <p:spPr>
          <a:xfrm>
            <a:off x="687848" y="625022"/>
            <a:ext cx="9967452" cy="801841"/>
          </a:xfrm>
        </p:spPr>
        <p:txBody>
          <a:bodyPr rtlCol="0"/>
          <a:lstStyle/>
          <a:p>
            <a:pPr rtl="0"/>
            <a:r>
              <a:rPr lang="lv-lv"/>
              <a:t>Attiecības ar Eiropolu</a:t>
            </a:r>
            <a:endParaRPr lang="de-DE" dirty="0"/>
          </a:p>
        </p:txBody>
      </p:sp>
      <p:sp>
        <p:nvSpPr>
          <p:cNvPr id="3" name="Inhaltsplatzhalter 2">
            <a:extLst>
              <a:ext uri="{FF2B5EF4-FFF2-40B4-BE49-F238E27FC236}">
                <a16:creationId xmlns:a16="http://schemas.microsoft.com/office/drawing/2014/main" id="{B954F74E-158F-41EA-9292-DD4BCE63B4D2}"/>
              </a:ext>
            </a:extLst>
          </p:cNvPr>
          <p:cNvSpPr>
            <a:spLocks noGrp="1"/>
          </p:cNvSpPr>
          <p:nvPr>
            <p:ph idx="1"/>
          </p:nvPr>
        </p:nvSpPr>
        <p:spPr/>
        <p:txBody>
          <a:bodyPr rtlCol="0">
            <a:normAutofit lnSpcReduction="10000"/>
          </a:bodyPr>
          <a:lstStyle/>
          <a:p>
            <a:pPr marL="0" indent="0" rtl="0">
              <a:buNone/>
            </a:pPr>
            <a:r>
              <a:rPr lang="en-gb" sz="2100" b="1" i="1">
                <a:solidFill>
                  <a:schemeClr val="tx1"/>
                </a:solidFill>
              </a:rPr>
              <a:t>EPPO</a:t>
            </a:r>
            <a:r>
              <a:rPr lang="en-gb" sz="2100" b="1">
                <a:solidFill>
                  <a:schemeClr val="tx1"/>
                </a:solidFill>
              </a:rPr>
              <a:t> regulas 102. pants: </a:t>
            </a:r>
            <a:endParaRPr lang="en-US" sz="2100" b="1" dirty="0">
              <a:solidFill>
                <a:schemeClr val="tx1"/>
              </a:solidFill>
            </a:endParaRPr>
          </a:p>
          <a:p>
            <a:pPr rtl="0"/>
            <a:r>
              <a:rPr lang="lv-lv" sz="1900">
                <a:solidFill>
                  <a:schemeClr val="tx1"/>
                </a:solidFill>
              </a:rPr>
              <a:t>(1): </a:t>
            </a:r>
            <a:r>
              <a:rPr lang="lv-lv" sz="1900" b="1">
                <a:solidFill>
                  <a:schemeClr val="tx1"/>
                </a:solidFill>
              </a:rPr>
              <a:t>darba vienošanās</a:t>
            </a:r>
            <a:r>
              <a:rPr lang="lv-lv" sz="1900">
                <a:solidFill>
                  <a:schemeClr val="tx1"/>
                </a:solidFill>
              </a:rPr>
              <a:t> par sadarbības kārtību;</a:t>
            </a:r>
          </a:p>
          <a:p>
            <a:pPr rtl="0"/>
            <a:r>
              <a:rPr lang="lv-lv" sz="1900">
                <a:solidFill>
                  <a:schemeClr val="tx1"/>
                </a:solidFill>
              </a:rPr>
              <a:t>(2): </a:t>
            </a:r>
            <a:r>
              <a:rPr lang="en-gb" sz="1900" i="1">
                <a:solidFill>
                  <a:schemeClr val="tx1"/>
                </a:solidFill>
              </a:rPr>
              <a:t>EPPO</a:t>
            </a:r>
            <a:r>
              <a:rPr lang="en-gb" sz="1900">
                <a:solidFill>
                  <a:schemeClr val="tx1"/>
                </a:solidFill>
              </a:rPr>
              <a:t> pēc pieprasījuma ir iespēja saņemt </a:t>
            </a:r>
            <a:r>
              <a:rPr lang="lv-lv" sz="1900" b="1">
                <a:solidFill>
                  <a:schemeClr val="tx1"/>
                </a:solidFill>
              </a:rPr>
              <a:t>jebkādu Eiropola rīcībā esošu būtisku informāciju</a:t>
            </a:r>
            <a:r>
              <a:rPr lang="lv-lv" sz="1900">
                <a:solidFill>
                  <a:schemeClr val="tx1"/>
                </a:solidFill>
              </a:rPr>
              <a:t> par nodarījumu </a:t>
            </a:r>
            <a:r>
              <a:rPr lang="en-gb" sz="1900" b="1" i="1">
                <a:solidFill>
                  <a:schemeClr val="tx1"/>
                </a:solidFill>
              </a:rPr>
              <a:t>EPPO </a:t>
            </a:r>
            <a:r>
              <a:rPr lang="lv-lv" sz="1900" b="1">
                <a:solidFill>
                  <a:schemeClr val="tx1"/>
                </a:solidFill>
              </a:rPr>
              <a:t>kompetences robežās</a:t>
            </a:r>
            <a:r>
              <a:rPr lang="lv-lv" sz="1800">
                <a:solidFill>
                  <a:schemeClr val="tx1"/>
                </a:solidFill>
                <a:latin typeface="EUAlbertina"/>
              </a:rPr>
              <a:t>;</a:t>
            </a:r>
            <a:endParaRPr lang="en-US" sz="1900" dirty="0">
              <a:solidFill>
                <a:schemeClr val="tx1"/>
              </a:solidFill>
              <a:latin typeface="Calibri"/>
            </a:endParaRPr>
          </a:p>
          <a:p>
            <a:pPr marL="342900" lvl="1" indent="-342900" rtl="0">
              <a:buFont typeface="Arial" panose="020B0604020202020204" pitchFamily="34" charset="0"/>
              <a:buChar char="•"/>
              <a:defRPr/>
            </a:pPr>
            <a:r>
              <a:rPr lang="en-gb" sz="1900" i="1">
                <a:solidFill>
                  <a:schemeClr val="tx1"/>
                </a:solidFill>
              </a:rPr>
              <a:t>EPPO </a:t>
            </a:r>
            <a:r>
              <a:rPr lang="en-gb" sz="1900">
                <a:solidFill>
                  <a:schemeClr val="tx1"/>
                </a:solidFill>
              </a:rPr>
              <a:t>var arī lūgt Eiropolu sniegt analītisku atbalstu konkrētā </a:t>
            </a:r>
            <a:r>
              <a:rPr lang="en-gb" sz="1900" i="1">
                <a:solidFill>
                  <a:schemeClr val="tx1"/>
                </a:solidFill>
              </a:rPr>
              <a:t>EPPO</a:t>
            </a:r>
            <a:r>
              <a:rPr lang="en-gb" sz="1900">
                <a:solidFill>
                  <a:schemeClr val="tx1"/>
                </a:solidFill>
              </a:rPr>
              <a:t> veiktā izmeklēšanā</a:t>
            </a:r>
            <a:endParaRPr lang="de-DE" sz="1900" dirty="0">
              <a:solidFill>
                <a:schemeClr val="tx1"/>
              </a:solidFill>
            </a:endParaRPr>
          </a:p>
          <a:p>
            <a:pPr lvl="1" rtl="0">
              <a:lnSpc>
                <a:spcPct val="90000"/>
              </a:lnSpc>
              <a:buFont typeface="Wingdings" panose="05000000000000000000" pitchFamily="2" charset="2"/>
              <a:buChar char="Ø"/>
              <a:defRPr/>
            </a:pPr>
            <a:r>
              <a:rPr lang="lv-lv" sz="2000" b="1">
                <a:solidFill>
                  <a:schemeClr val="tx1"/>
                </a:solidFill>
                <a:latin typeface="EUAlbertina"/>
              </a:rPr>
              <a:t>analītiskais atbalsts</a:t>
            </a:r>
            <a:r>
              <a:rPr lang="lv-lv" sz="2000">
                <a:solidFill>
                  <a:schemeClr val="tx1"/>
                </a:solidFill>
                <a:latin typeface="EUAlbertina"/>
              </a:rPr>
              <a:t>, bet: nekāds izmeklēšanas atbalsts?</a:t>
            </a:r>
          </a:p>
          <a:p>
            <a:pPr lvl="1" rtl="0">
              <a:lnSpc>
                <a:spcPct val="90000"/>
              </a:lnSpc>
              <a:buFont typeface="Wingdings" panose="05000000000000000000" pitchFamily="2" charset="2"/>
              <a:buChar char="Ø"/>
              <a:defRPr/>
            </a:pPr>
            <a:r>
              <a:rPr lang="lv-lv" sz="2000">
                <a:solidFill>
                  <a:schemeClr val="tx1"/>
                </a:solidFill>
                <a:latin typeface="EUAlbertina"/>
              </a:rPr>
              <a:t>principā: EDP paļaujas uz valsts izmeklētājiem; skatīt 28. panta 1. punktu: EDP, kurš nodarbojas ar lietu, “</a:t>
            </a:r>
            <a:r>
              <a:rPr lang="lv-lv" sz="2000" b="1">
                <a:solidFill>
                  <a:schemeClr val="tx1"/>
                </a:solidFill>
                <a:latin typeface="EUAlbertina"/>
              </a:rPr>
              <a:t>saskaņā ar šo regulu un valsts tiesību aktiem </a:t>
            </a:r>
            <a:r>
              <a:rPr lang="lv-lv" sz="2000">
                <a:solidFill>
                  <a:schemeClr val="tx1"/>
                </a:solidFill>
                <a:latin typeface="EUAlbertina"/>
              </a:rPr>
              <a:t>var izmeklēšanas pasākumus un citus pasākumus veikt vai nu pats, vai </a:t>
            </a:r>
            <a:r>
              <a:rPr lang="lv-lv" sz="2000" b="1">
                <a:solidFill>
                  <a:schemeClr val="tx1"/>
                </a:solidFill>
                <a:latin typeface="EUAlbertina"/>
              </a:rPr>
              <a:t>uzdot to savas dalībvalsts kompetentajām iestādēm.</a:t>
            </a:r>
            <a:r>
              <a:rPr lang="lv-lv" sz="2000">
                <a:solidFill>
                  <a:schemeClr val="tx1"/>
                </a:solidFill>
                <a:latin typeface="EUAlbertina"/>
              </a:rPr>
              <a:t> Minētās </a:t>
            </a:r>
            <a:r>
              <a:rPr lang="lv-lv" sz="2000" b="1">
                <a:solidFill>
                  <a:schemeClr val="tx1"/>
                </a:solidFill>
                <a:latin typeface="EUAlbertina"/>
              </a:rPr>
              <a:t>iestādes saskaņā ar valsts tiesību aktiem</a:t>
            </a:r>
            <a:r>
              <a:rPr lang="lv-lv" sz="2000">
                <a:solidFill>
                  <a:schemeClr val="tx1"/>
                </a:solidFill>
                <a:latin typeface="EUAlbertina"/>
              </a:rPr>
              <a:t> nodrošina, lai visi norādījumi tiktu ievēroti, un apņemas veikt tām uzticētos pasākumus.”</a:t>
            </a:r>
          </a:p>
          <a:p>
            <a:pPr marL="342900" lvl="1" indent="-342900" rtl="0">
              <a:buFont typeface="Arial" panose="020B0604020202020204" pitchFamily="34" charset="0"/>
              <a:buChar char="•"/>
              <a:defRPr/>
            </a:pPr>
            <a:r>
              <a:rPr lang="lv-lv" sz="1900">
                <a:solidFill>
                  <a:schemeClr val="tx1"/>
                </a:solidFill>
              </a:rPr>
              <a:t>nav īpašu </a:t>
            </a:r>
            <a:r>
              <a:rPr lang="en-gb" sz="1900" i="1">
                <a:solidFill>
                  <a:schemeClr val="tx1"/>
                </a:solidFill>
              </a:rPr>
              <a:t>EPPO </a:t>
            </a:r>
            <a:r>
              <a:rPr lang="en-gb" sz="1900">
                <a:solidFill>
                  <a:schemeClr val="tx1"/>
                </a:solidFill>
              </a:rPr>
              <a:t>noteikumu </a:t>
            </a:r>
            <a:r>
              <a:rPr lang="lv-lv" sz="1900" b="1">
                <a:solidFill>
                  <a:schemeClr val="tx1"/>
                </a:solidFill>
              </a:rPr>
              <a:t>Eiropola regulā </a:t>
            </a:r>
            <a:r>
              <a:rPr lang="lv-lv" sz="1900">
                <a:solidFill>
                  <a:schemeClr val="tx1"/>
                </a:solidFill>
              </a:rPr>
              <a:t>(ES) 2016/794</a:t>
            </a:r>
          </a:p>
          <a:p>
            <a:pPr rtl="0"/>
            <a:endParaRPr lang="de-DE" dirty="0"/>
          </a:p>
        </p:txBody>
      </p:sp>
      <p:sp>
        <p:nvSpPr>
          <p:cNvPr id="5" name="Dia számának helye 4">
            <a:extLst>
              <a:ext uri="{FF2B5EF4-FFF2-40B4-BE49-F238E27FC236}">
                <a16:creationId xmlns:a16="http://schemas.microsoft.com/office/drawing/2014/main" id="{D98BBA17-A57B-4401-9CD5-2F6697871B50}"/>
              </a:ext>
            </a:extLst>
          </p:cNvPr>
          <p:cNvSpPr>
            <a:spLocks noGrp="1"/>
          </p:cNvSpPr>
          <p:nvPr>
            <p:ph type="sldNum" sz="quarter" idx="12"/>
          </p:nvPr>
        </p:nvSpPr>
        <p:spPr/>
        <p:txBody>
          <a:bodyPr rtlCol="0"/>
          <a:lstStyle/>
          <a:p>
            <a:pPr rtl="0"/>
            <a:fld id="{6113E31D-E2AB-40D1-8B51-AFA5AFEF393A}" type="slidenum">
              <a:rPr lang="en-US" smtClean="0"/>
              <a:t>14</a:t>
            </a:fld>
            <a:endParaRPr lang="en-US" dirty="0"/>
          </a:p>
        </p:txBody>
      </p:sp>
    </p:spTree>
    <p:extLst>
      <p:ext uri="{BB962C8B-B14F-4D97-AF65-F5344CB8AC3E}">
        <p14:creationId xmlns:p14="http://schemas.microsoft.com/office/powerpoint/2010/main" val="2459302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9" y="344284"/>
            <a:ext cx="9967451" cy="1143000"/>
          </a:xfrm>
        </p:spPr>
        <p:txBody>
          <a:bodyPr rtlCol="0">
            <a:normAutofit/>
          </a:bodyPr>
          <a:lstStyle/>
          <a:p>
            <a:pPr rtl="0"/>
            <a:r>
              <a:rPr lang="lv-lv"/>
              <a:t>Attiecības ar citām Savienības iestādēm, struktūrām, birojiem un aģentūrām</a:t>
            </a:r>
            <a:endParaRPr lang="de-DE" dirty="0"/>
          </a:p>
        </p:txBody>
      </p:sp>
      <p:sp>
        <p:nvSpPr>
          <p:cNvPr id="3" name="Inhaltsplatzhalter 2"/>
          <p:cNvSpPr>
            <a:spLocks noGrp="1"/>
          </p:cNvSpPr>
          <p:nvPr>
            <p:ph idx="1"/>
          </p:nvPr>
        </p:nvSpPr>
        <p:spPr/>
        <p:txBody>
          <a:bodyPr rtlCol="0">
            <a:normAutofit/>
          </a:bodyPr>
          <a:lstStyle/>
          <a:p>
            <a:pPr marL="0" indent="0" rtl="0">
              <a:buNone/>
            </a:pPr>
            <a:r>
              <a:rPr lang="en-gb" sz="2100" b="1" i="1">
                <a:solidFill>
                  <a:schemeClr val="tx1"/>
                </a:solidFill>
                <a:latin typeface="+mn-lt"/>
              </a:rPr>
              <a:t>EPPO</a:t>
            </a:r>
            <a:r>
              <a:rPr lang="en-gb" sz="2100" b="1">
                <a:solidFill>
                  <a:schemeClr val="tx1"/>
                </a:solidFill>
                <a:latin typeface="+mn-lt"/>
              </a:rPr>
              <a:t> regulas 103. pants: </a:t>
            </a:r>
            <a:endParaRPr lang="en-US" sz="2100" b="1" dirty="0">
              <a:solidFill>
                <a:schemeClr val="tx1"/>
              </a:solidFill>
              <a:latin typeface="+mn-lt"/>
            </a:endParaRPr>
          </a:p>
          <a:p>
            <a:pPr rtl="0"/>
            <a:r>
              <a:rPr lang="lv-lv" sz="1900">
                <a:solidFill>
                  <a:schemeClr val="tx1"/>
                </a:solidFill>
                <a:latin typeface="+mn-lt"/>
              </a:rPr>
              <a:t>(1): </a:t>
            </a:r>
            <a:r>
              <a:rPr lang="lv-lv" sz="1900" b="1">
                <a:solidFill>
                  <a:schemeClr val="tx1"/>
                </a:solidFill>
                <a:latin typeface="+mn-lt"/>
              </a:rPr>
              <a:t>sadarbības attiecības ar Komisiju; nolīgums, kurā izklāsta sadarbības kārtību;</a:t>
            </a:r>
          </a:p>
          <a:p>
            <a:pPr marL="742950" lvl="1" indent="-285750" rtl="0">
              <a:spcBef>
                <a:spcPct val="20000"/>
              </a:spcBef>
              <a:spcAft>
                <a:spcPts val="0"/>
              </a:spcAft>
              <a:buClrTx/>
              <a:buFont typeface="Wingdings" panose="05000000000000000000" pitchFamily="2" charset="2"/>
              <a:buChar char="Ø"/>
              <a:defRPr/>
            </a:pPr>
            <a:r>
              <a:rPr lang="lv-lv" sz="1900">
                <a:solidFill>
                  <a:schemeClr val="tx1"/>
                </a:solidFill>
                <a:latin typeface="+mn-lt"/>
              </a:rPr>
              <a:t>bet </a:t>
            </a:r>
            <a:r>
              <a:rPr lang="lv-lv" sz="1900" b="1">
                <a:solidFill>
                  <a:schemeClr val="tx1"/>
                </a:solidFill>
                <a:latin typeface="+mn-lt"/>
              </a:rPr>
              <a:t>neskarot tās veikto izmeklēšanu pareizu norisi un konfidencialitāti</a:t>
            </a:r>
          </a:p>
          <a:p>
            <a:pPr rtl="0"/>
            <a:r>
              <a:rPr lang="lv-lv" sz="1900">
                <a:solidFill>
                  <a:schemeClr val="tx1"/>
                </a:solidFill>
                <a:latin typeface="+mn-lt"/>
              </a:rPr>
              <a:t>(2):  </a:t>
            </a:r>
            <a:r>
              <a:rPr lang="en-gb" sz="1900" i="1">
                <a:solidFill>
                  <a:schemeClr val="tx1"/>
                </a:solidFill>
                <a:latin typeface="+mn-lt"/>
              </a:rPr>
              <a:t>EPPO</a:t>
            </a:r>
            <a:r>
              <a:rPr lang="en-gb" sz="1900">
                <a:solidFill>
                  <a:schemeClr val="tx1"/>
                </a:solidFill>
                <a:latin typeface="+mn-lt"/>
              </a:rPr>
              <a:t> sniedz </a:t>
            </a:r>
            <a:r>
              <a:rPr lang="lv-lv" sz="1900" b="1">
                <a:solidFill>
                  <a:schemeClr val="tx1"/>
                </a:solidFill>
                <a:latin typeface="+mn-lt"/>
              </a:rPr>
              <a:t>pietiekamu informāciju</a:t>
            </a:r>
            <a:r>
              <a:rPr lang="lv-lv" sz="1900">
                <a:solidFill>
                  <a:schemeClr val="tx1"/>
                </a:solidFill>
                <a:latin typeface="+mn-lt"/>
              </a:rPr>
              <a:t>, lai tie varētu veikt</a:t>
            </a:r>
            <a:r>
              <a:rPr lang="lv-lv" sz="1900" b="1">
                <a:solidFill>
                  <a:schemeClr val="tx1"/>
                </a:solidFill>
                <a:latin typeface="+mn-lt"/>
              </a:rPr>
              <a:t> attiecīgus pasākumus</a:t>
            </a:r>
            <a:endParaRPr lang="de-DE" sz="1800" dirty="0">
              <a:solidFill>
                <a:schemeClr val="tx1"/>
              </a:solidFill>
              <a:latin typeface="+mn-lt"/>
            </a:endParaRPr>
          </a:p>
          <a:p>
            <a:pPr lvl="1" rtl="0">
              <a:lnSpc>
                <a:spcPct val="90000"/>
              </a:lnSpc>
              <a:buFont typeface="Wingdings" panose="05000000000000000000" pitchFamily="2" charset="2"/>
              <a:buChar char="Ø"/>
              <a:defRPr/>
            </a:pPr>
            <a:r>
              <a:rPr lang="lv-lv" sz="1900">
                <a:solidFill>
                  <a:schemeClr val="tx1"/>
                </a:solidFill>
                <a:latin typeface="+mn-lt"/>
              </a:rPr>
              <a:t>(a) administratīvi/piesardzības pasākumi</a:t>
            </a:r>
            <a:endParaRPr lang="de-DE" sz="1900" dirty="0">
              <a:solidFill>
                <a:schemeClr val="tx1"/>
              </a:solidFill>
              <a:latin typeface="+mn-lt"/>
            </a:endParaRPr>
          </a:p>
          <a:p>
            <a:pPr lvl="1" rtl="0">
              <a:lnSpc>
                <a:spcPct val="90000"/>
              </a:lnSpc>
              <a:buFont typeface="Wingdings" panose="05000000000000000000" pitchFamily="2" charset="2"/>
              <a:buChar char="Ø"/>
              <a:defRPr/>
            </a:pPr>
            <a:r>
              <a:rPr lang="lv-lv" sz="1900">
                <a:solidFill>
                  <a:schemeClr val="tx1"/>
                </a:solidFill>
                <a:latin typeface="+mn-lt"/>
              </a:rPr>
              <a:t>(b) iestāties kā civilprasītāja tiesvedībā</a:t>
            </a:r>
          </a:p>
          <a:p>
            <a:pPr lvl="1" rtl="0">
              <a:lnSpc>
                <a:spcPct val="90000"/>
              </a:lnSpc>
              <a:buFont typeface="Wingdings" panose="05000000000000000000" pitchFamily="2" charset="2"/>
              <a:buChar char="Ø"/>
              <a:defRPr/>
            </a:pPr>
            <a:r>
              <a:rPr lang="lv-lv" sz="1900">
                <a:solidFill>
                  <a:schemeClr val="tx1"/>
                </a:solidFill>
                <a:latin typeface="+mn-lt"/>
              </a:rPr>
              <a:t>(c) administratīva atgūšana / disciplināra atbildība</a:t>
            </a:r>
            <a:endParaRPr lang="en-US" sz="1900" b="1" dirty="0">
              <a:solidFill>
                <a:schemeClr val="tx1"/>
              </a:solidFill>
              <a:latin typeface="+mn-lt"/>
            </a:endParaRPr>
          </a:p>
          <a:p>
            <a:pPr marL="342900" lvl="1" indent="-342900" rtl="0">
              <a:buFont typeface="Arial" panose="020B0604020202020204" pitchFamily="34" charset="0"/>
              <a:buChar char="•"/>
              <a:defRPr/>
            </a:pPr>
            <a:r>
              <a:rPr lang="lv-lv" sz="1900">
                <a:solidFill>
                  <a:schemeClr val="tx1"/>
                </a:solidFill>
                <a:latin typeface="+mn-lt"/>
              </a:rPr>
              <a:t>attiecībā uz (1) un (2): </a:t>
            </a:r>
            <a:r>
              <a:rPr lang="lv-lv" sz="1900" b="1">
                <a:solidFill>
                  <a:schemeClr val="tx1"/>
                </a:solidFill>
                <a:latin typeface="+mn-lt"/>
              </a:rPr>
              <a:t>EDP valsts tiesību aktu </a:t>
            </a:r>
            <a:r>
              <a:rPr lang="lv-lv" sz="1900">
                <a:solidFill>
                  <a:schemeClr val="tx1"/>
                </a:solidFill>
                <a:latin typeface="+mn-lt"/>
              </a:rPr>
              <a:t>nozīme?, piem., attiecībā uz vispārīgo reglamentu un kriminālprocesa konfidencialitāti vai uz Savienības struktūras/biroja/aģentūras statusu kriminālprocesā?</a:t>
            </a:r>
          </a:p>
          <a:p>
            <a:pPr marL="0" lvl="1" indent="0" rtl="0">
              <a:buNone/>
              <a:defRPr/>
            </a:pPr>
            <a:endParaRPr lang="de-DE" sz="1900" dirty="0"/>
          </a:p>
          <a:p>
            <a:pPr lvl="1" rtl="0">
              <a:lnSpc>
                <a:spcPct val="90000"/>
              </a:lnSpc>
              <a:buFont typeface="Wingdings" panose="05000000000000000000" pitchFamily="2" charset="2"/>
              <a:buChar char="Ø"/>
              <a:defRPr/>
            </a:pPr>
            <a:endParaRPr lang="de-DE" sz="1900" dirty="0">
              <a:solidFill>
                <a:prstClr val="black"/>
              </a:solidFill>
              <a:latin typeface="Calibri"/>
            </a:endParaRPr>
          </a:p>
        </p:txBody>
      </p:sp>
      <p:sp>
        <p:nvSpPr>
          <p:cNvPr id="5" name="Dia számának helye 4">
            <a:extLst>
              <a:ext uri="{FF2B5EF4-FFF2-40B4-BE49-F238E27FC236}">
                <a16:creationId xmlns:a16="http://schemas.microsoft.com/office/drawing/2014/main" id="{EDF1ED4B-6E5C-43C5-9AC3-9AA409B96357}"/>
              </a:ext>
            </a:extLst>
          </p:cNvPr>
          <p:cNvSpPr>
            <a:spLocks noGrp="1"/>
          </p:cNvSpPr>
          <p:nvPr>
            <p:ph type="sldNum" sz="quarter" idx="12"/>
          </p:nvPr>
        </p:nvSpPr>
        <p:spPr/>
        <p:txBody>
          <a:bodyPr rtlCol="0"/>
          <a:lstStyle/>
          <a:p>
            <a:pPr rtl="0"/>
            <a:fld id="{6113E31D-E2AB-40D1-8B51-AFA5AFEF393A}" type="slidenum">
              <a:rPr lang="en-US" smtClean="0"/>
              <a:t>15</a:t>
            </a:fld>
            <a:endParaRPr lang="en-US" dirty="0"/>
          </a:p>
        </p:txBody>
      </p:sp>
    </p:spTree>
    <p:extLst>
      <p:ext uri="{BB962C8B-B14F-4D97-AF65-F5344CB8AC3E}">
        <p14:creationId xmlns:p14="http://schemas.microsoft.com/office/powerpoint/2010/main" val="880465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Attiecības ar trešām valstīm un starptautiskām organizācijām</a:t>
            </a:r>
            <a:endParaRPr lang="de-DE" dirty="0"/>
          </a:p>
        </p:txBody>
      </p:sp>
      <p:sp>
        <p:nvSpPr>
          <p:cNvPr id="3" name="Inhaltsplatzhalter 2"/>
          <p:cNvSpPr>
            <a:spLocks noGrp="1"/>
          </p:cNvSpPr>
          <p:nvPr>
            <p:ph idx="1"/>
          </p:nvPr>
        </p:nvSpPr>
        <p:spPr/>
        <p:txBody>
          <a:bodyPr rtlCol="0">
            <a:normAutofit/>
          </a:bodyPr>
          <a:lstStyle/>
          <a:p>
            <a:pPr marL="0" indent="0" rtl="0">
              <a:buNone/>
            </a:pPr>
            <a:r>
              <a:rPr lang="lv-lv" sz="2400">
                <a:solidFill>
                  <a:schemeClr val="tx1"/>
                </a:solidFill>
                <a:latin typeface="+mn-lt"/>
              </a:rPr>
              <a:t>Jautājums:</a:t>
            </a:r>
            <a:endParaRPr lang="en-US" sz="2400" dirty="0">
              <a:solidFill>
                <a:schemeClr val="tx1"/>
              </a:solidFill>
              <a:latin typeface="+mn-lt"/>
            </a:endParaRPr>
          </a:p>
          <a:p>
            <a:pPr marL="0" indent="0" rtl="0">
              <a:buNone/>
            </a:pPr>
            <a:r>
              <a:rPr lang="lv-lv" sz="2400">
                <a:solidFill>
                  <a:schemeClr val="tx1"/>
                </a:solidFill>
                <a:latin typeface="+mn-lt"/>
              </a:rPr>
              <a:t>Kāds ir EDP juridiskais pamats meklēt kompetentā prokurora Amerikas Savienotajās Valstīs palīdzību un saņemt to?</a:t>
            </a:r>
            <a:endParaRPr lang="en-US" sz="2400" dirty="0">
              <a:solidFill>
                <a:schemeClr val="tx1"/>
              </a:solidFill>
              <a:latin typeface="+mn-lt"/>
            </a:endParaRPr>
          </a:p>
          <a:p>
            <a:pPr marL="457200" lvl="1" indent="0" rtl="0">
              <a:buNone/>
            </a:pPr>
            <a:endParaRPr lang="en-US" sz="2000" dirty="0">
              <a:solidFill>
                <a:schemeClr val="tx1"/>
              </a:solidFill>
              <a:latin typeface="+mn-lt"/>
            </a:endParaRPr>
          </a:p>
          <a:p>
            <a:pPr marL="914400" lvl="1" indent="-457200" rtl="0">
              <a:buFont typeface="+mj-lt"/>
              <a:buAutoNum type="alphaLcPeriod"/>
            </a:pPr>
            <a:r>
              <a:rPr lang="en-gb" sz="2000" i="1">
                <a:solidFill>
                  <a:schemeClr val="tx1"/>
                </a:solidFill>
                <a:latin typeface="+mn-lt"/>
              </a:rPr>
              <a:t>EPPO</a:t>
            </a:r>
            <a:r>
              <a:rPr lang="en-gb" sz="2000">
                <a:solidFill>
                  <a:schemeClr val="tx1"/>
                </a:solidFill>
                <a:latin typeface="+mn-lt"/>
              </a:rPr>
              <a:t> regula </a:t>
            </a:r>
            <a:r>
              <a:rPr lang="en-gb" sz="2000" i="1">
                <a:solidFill>
                  <a:schemeClr val="tx1"/>
                </a:solidFill>
                <a:latin typeface="+mn-lt"/>
              </a:rPr>
              <a:t>EPPO</a:t>
            </a:r>
            <a:r>
              <a:rPr lang="en-gb" sz="2000">
                <a:solidFill>
                  <a:schemeClr val="tx1"/>
                </a:solidFill>
                <a:latin typeface="+mn-lt"/>
              </a:rPr>
              <a:t>, ASV gadījumā nepamatojoties uz līgumu</a:t>
            </a:r>
          </a:p>
          <a:p>
            <a:pPr marL="914400" lvl="1" indent="-457200" rtl="0">
              <a:buFont typeface="+mj-lt"/>
              <a:buAutoNum type="alphaLcPeriod"/>
            </a:pPr>
            <a:r>
              <a:rPr lang="lv-lv" sz="2000">
                <a:solidFill>
                  <a:schemeClr val="tx1"/>
                </a:solidFill>
                <a:latin typeface="+mn-lt"/>
              </a:rPr>
              <a:t>Divpusējs līgums </a:t>
            </a:r>
            <a:r>
              <a:rPr lang="en-gb" sz="2000" i="1">
                <a:solidFill>
                  <a:schemeClr val="tx1"/>
                </a:solidFill>
                <a:latin typeface="+mn-lt"/>
              </a:rPr>
              <a:t>EPPO</a:t>
            </a:r>
            <a:r>
              <a:rPr lang="en-gb" sz="2000">
                <a:solidFill>
                  <a:schemeClr val="tx1"/>
                </a:solidFill>
                <a:latin typeface="+mn-lt"/>
              </a:rPr>
              <a:t>/ASV</a:t>
            </a:r>
          </a:p>
          <a:p>
            <a:pPr marL="914400" lvl="1" indent="-457200" rtl="0">
              <a:buFont typeface="+mj-lt"/>
              <a:buAutoNum type="alphaLcPeriod"/>
            </a:pPr>
            <a:r>
              <a:rPr lang="lv-lv" sz="2000">
                <a:solidFill>
                  <a:schemeClr val="tx1"/>
                </a:solidFill>
                <a:latin typeface="+mn-lt"/>
              </a:rPr>
              <a:t>2003. gada Nolīgums par savstarpējo juridisko palīdzību starp Eiropas Savienību un Amerikas Savienotajām Valstīm</a:t>
            </a:r>
            <a:endParaRPr lang="de-DE" sz="2100" dirty="0">
              <a:solidFill>
                <a:schemeClr val="tx1"/>
              </a:solidFill>
              <a:latin typeface="+mn-lt"/>
            </a:endParaRPr>
          </a:p>
          <a:p>
            <a:pPr marL="914400" lvl="1" indent="-457200" rtl="0">
              <a:buFont typeface="+mj-lt"/>
              <a:buAutoNum type="alphaLcPeriod"/>
            </a:pPr>
            <a:r>
              <a:rPr lang="lv-lv" sz="2100">
                <a:solidFill>
                  <a:schemeClr val="tx1"/>
                </a:solidFill>
                <a:latin typeface="+mn-lt"/>
              </a:rPr>
              <a:t>Iespējams tikai tādā gadījumā, ja pastāv divpusējs līgums starp ASV un EDP, kurš nodarbojas ar lietu, dalībvalsti, piem.. ASV/Itālija 1982. g., ASV/Nīderlande 1983. g., ASV/Spānija 1992. g., ASV/Francija 1998. g., ASV/Vācija 2003. g.</a:t>
            </a:r>
          </a:p>
        </p:txBody>
      </p:sp>
      <p:sp>
        <p:nvSpPr>
          <p:cNvPr id="5" name="Dia számának helye 4">
            <a:extLst>
              <a:ext uri="{FF2B5EF4-FFF2-40B4-BE49-F238E27FC236}">
                <a16:creationId xmlns:a16="http://schemas.microsoft.com/office/drawing/2014/main" id="{5D5999F3-5F09-42A5-85DA-79595FF4BF3E}"/>
              </a:ext>
            </a:extLst>
          </p:cNvPr>
          <p:cNvSpPr>
            <a:spLocks noGrp="1"/>
          </p:cNvSpPr>
          <p:nvPr>
            <p:ph type="sldNum" sz="quarter" idx="12"/>
          </p:nvPr>
        </p:nvSpPr>
        <p:spPr/>
        <p:txBody>
          <a:bodyPr rtlCol="0"/>
          <a:lstStyle/>
          <a:p>
            <a:pPr rtl="0"/>
            <a:fld id="{6113E31D-E2AB-40D1-8B51-AFA5AFEF393A}" type="slidenum">
              <a:rPr lang="en-US" smtClean="0"/>
              <a:t>16</a:t>
            </a:fld>
            <a:endParaRPr lang="en-US" dirty="0"/>
          </a:p>
        </p:txBody>
      </p:sp>
    </p:spTree>
    <p:extLst>
      <p:ext uri="{BB962C8B-B14F-4D97-AF65-F5344CB8AC3E}">
        <p14:creationId xmlns:p14="http://schemas.microsoft.com/office/powerpoint/2010/main" val="1819324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Attiecības ar trešām valstīm un starptautiskām organizācijām</a:t>
            </a:r>
            <a:endParaRPr lang="de-DE" dirty="0"/>
          </a:p>
        </p:txBody>
      </p:sp>
      <p:sp>
        <p:nvSpPr>
          <p:cNvPr id="3" name="Inhaltsplatzhalter 2"/>
          <p:cNvSpPr>
            <a:spLocks noGrp="1"/>
          </p:cNvSpPr>
          <p:nvPr>
            <p:ph idx="1"/>
          </p:nvPr>
        </p:nvSpPr>
        <p:spPr/>
        <p:txBody>
          <a:bodyPr rtlCol="0">
            <a:normAutofit fontScale="92500" lnSpcReduction="20000"/>
          </a:bodyPr>
          <a:lstStyle/>
          <a:p>
            <a:pPr marL="0" indent="0" rtl="0">
              <a:buNone/>
            </a:pPr>
            <a:r>
              <a:rPr lang="en-gb" sz="2100" b="1" i="1">
                <a:solidFill>
                  <a:schemeClr val="tx1"/>
                </a:solidFill>
                <a:latin typeface="+mn-lt"/>
              </a:rPr>
              <a:t>EPPO</a:t>
            </a:r>
            <a:r>
              <a:rPr lang="en-gb" sz="2100" b="1">
                <a:solidFill>
                  <a:schemeClr val="tx1"/>
                </a:solidFill>
                <a:latin typeface="+mn-lt"/>
              </a:rPr>
              <a:t> regulas 104. pants: </a:t>
            </a:r>
            <a:endParaRPr lang="en-US" sz="2100" b="1" dirty="0">
              <a:solidFill>
                <a:schemeClr val="tx1"/>
              </a:solidFill>
              <a:latin typeface="+mn-lt"/>
            </a:endParaRPr>
          </a:p>
          <a:p>
            <a:pPr rtl="0"/>
            <a:r>
              <a:rPr lang="lv-lv" sz="1900">
                <a:solidFill>
                  <a:schemeClr val="tx1"/>
                </a:solidFill>
                <a:latin typeface="+mn-lt"/>
              </a:rPr>
              <a:t>(1): 99. panta 3. punktā minētās </a:t>
            </a:r>
            <a:r>
              <a:rPr lang="lv-lv" sz="1900" b="1">
                <a:solidFill>
                  <a:schemeClr val="tx1"/>
                </a:solidFill>
                <a:latin typeface="+mn-lt"/>
              </a:rPr>
              <a:t>darba vienošanās</a:t>
            </a:r>
            <a:r>
              <a:rPr lang="lv-lv" sz="1900">
                <a:solidFill>
                  <a:schemeClr val="tx1"/>
                </a:solidFill>
                <a:latin typeface="+mn-lt"/>
              </a:rPr>
              <a:t>; bet tās attiecas tikai uz </a:t>
            </a:r>
            <a:r>
              <a:rPr lang="lv-lv" sz="1900" b="1">
                <a:solidFill>
                  <a:schemeClr val="tx1"/>
                </a:solidFill>
                <a:latin typeface="+mn-lt"/>
              </a:rPr>
              <a:t>stratēģiskās informācijas</a:t>
            </a:r>
            <a:r>
              <a:rPr lang="lv-lv" sz="1900">
                <a:solidFill>
                  <a:schemeClr val="tx1"/>
                </a:solidFill>
                <a:latin typeface="+mn-lt"/>
              </a:rPr>
              <a:t> apmaiņu un </a:t>
            </a:r>
            <a:r>
              <a:rPr lang="lv-lv" sz="1900" b="1">
                <a:solidFill>
                  <a:schemeClr val="tx1"/>
                </a:solidFill>
                <a:latin typeface="+mn-lt"/>
              </a:rPr>
              <a:t>uz sadarbības koordinatoru norīkošanu</a:t>
            </a:r>
          </a:p>
          <a:p>
            <a:pPr rtl="0"/>
            <a:r>
              <a:rPr lang="lv-lv" sz="1900">
                <a:solidFill>
                  <a:schemeClr val="tx1"/>
                </a:solidFill>
                <a:latin typeface="+mn-lt"/>
              </a:rPr>
              <a:t>(2):  </a:t>
            </a:r>
            <a:r>
              <a:rPr lang="en-gb" sz="1900" i="1">
                <a:solidFill>
                  <a:schemeClr val="tx1"/>
                </a:solidFill>
                <a:latin typeface="+mn-lt"/>
              </a:rPr>
              <a:t>EPPO</a:t>
            </a:r>
            <a:r>
              <a:rPr lang="en-gb" sz="1900">
                <a:solidFill>
                  <a:schemeClr val="tx1"/>
                </a:solidFill>
                <a:latin typeface="+mn-lt"/>
              </a:rPr>
              <a:t> var noteikt </a:t>
            </a:r>
            <a:r>
              <a:rPr lang="lv-lv" sz="1900" b="1">
                <a:solidFill>
                  <a:schemeClr val="tx1"/>
                </a:solidFill>
                <a:latin typeface="+mn-lt"/>
              </a:rPr>
              <a:t>kontaktpunktus</a:t>
            </a:r>
            <a:r>
              <a:rPr lang="lv-lv" sz="1900">
                <a:solidFill>
                  <a:schemeClr val="tx1"/>
                </a:solidFill>
                <a:latin typeface="+mn-lt"/>
              </a:rPr>
              <a:t> trešās valstīs;</a:t>
            </a:r>
          </a:p>
          <a:p>
            <a:pPr lvl="1" rtl="0">
              <a:lnSpc>
                <a:spcPct val="110000"/>
              </a:lnSpc>
              <a:buFont typeface="Wingdings" panose="05000000000000000000" pitchFamily="2" charset="2"/>
              <a:buChar char="Ø"/>
              <a:defRPr/>
            </a:pPr>
            <a:r>
              <a:rPr lang="lv-lv" sz="1900">
                <a:solidFill>
                  <a:schemeClr val="tx1"/>
                </a:solidFill>
                <a:latin typeface="+mn-lt"/>
              </a:rPr>
              <a:t>Skatīt reglamenta 67. pantu par kontaktpunktiem.</a:t>
            </a:r>
            <a:endParaRPr lang="en-US" sz="1900" dirty="0">
              <a:solidFill>
                <a:schemeClr val="tx1"/>
              </a:solidFill>
              <a:latin typeface="+mn-lt"/>
            </a:endParaRPr>
          </a:p>
          <a:p>
            <a:pPr rtl="0"/>
            <a:r>
              <a:rPr lang="lv-lv" sz="1900">
                <a:solidFill>
                  <a:schemeClr val="tx1"/>
                </a:solidFill>
                <a:latin typeface="+mn-lt"/>
              </a:rPr>
              <a:t>(3): </a:t>
            </a:r>
            <a:r>
              <a:rPr lang="lv-lv" sz="1900" b="1">
                <a:solidFill>
                  <a:schemeClr val="tx1"/>
                </a:solidFill>
                <a:latin typeface="+mn-lt"/>
              </a:rPr>
              <a:t>starptautiskie nolīgumi</a:t>
            </a:r>
            <a:r>
              <a:rPr lang="lv-lv" sz="1900">
                <a:solidFill>
                  <a:schemeClr val="tx1"/>
                </a:solidFill>
                <a:latin typeface="+mn-lt"/>
              </a:rPr>
              <a:t> starp Savienību un trešām valstīm? (skatīt </a:t>
            </a:r>
            <a:r>
              <a:rPr lang="lv-lv" sz="1900" u="sng">
                <a:solidFill>
                  <a:schemeClr val="tx1"/>
                </a:solidFill>
                <a:latin typeface="+mn-lt"/>
              </a:rPr>
              <a:t>atbildi b.</a:t>
            </a:r>
            <a:r>
              <a:rPr lang="lv-lv" sz="1900">
                <a:solidFill>
                  <a:schemeClr val="tx1"/>
                </a:solidFill>
                <a:latin typeface="+mn-lt"/>
              </a:rPr>
              <a:t>)</a:t>
            </a:r>
            <a:endParaRPr lang="en-US" sz="1900" dirty="0">
              <a:solidFill>
                <a:schemeClr val="tx1"/>
              </a:solidFill>
              <a:latin typeface="+mn-lt"/>
            </a:endParaRPr>
          </a:p>
          <a:p>
            <a:pPr rtl="0"/>
            <a:r>
              <a:rPr lang="lv-lv" sz="1900">
                <a:solidFill>
                  <a:schemeClr val="tx1"/>
                </a:solidFill>
                <a:latin typeface="+mn-lt"/>
              </a:rPr>
              <a:t>(4): </a:t>
            </a:r>
            <a:r>
              <a:rPr lang="lv-lv" sz="1900" b="1">
                <a:solidFill>
                  <a:schemeClr val="tx1"/>
                </a:solidFill>
                <a:latin typeface="+mn-lt"/>
              </a:rPr>
              <a:t>Ja nav šāda īpaša (jauna) tiesību instrumenta:</a:t>
            </a:r>
            <a:r>
              <a:rPr lang="lv-lv" sz="1900">
                <a:solidFill>
                  <a:schemeClr val="tx1"/>
                </a:solidFill>
                <a:latin typeface="+mn-lt"/>
              </a:rPr>
              <a:t> Izmantot daudzpusējus starptautiskus nolīgumus? </a:t>
            </a:r>
          </a:p>
          <a:p>
            <a:pPr rtl="0"/>
            <a:r>
              <a:rPr lang="lv-lv" sz="1900">
                <a:solidFill>
                  <a:schemeClr val="tx1"/>
                </a:solidFill>
                <a:latin typeface="+mn-lt"/>
              </a:rPr>
              <a:t>Skatīt </a:t>
            </a:r>
            <a:r>
              <a:rPr lang="lv-lv" sz="1900" u="sng">
                <a:solidFill>
                  <a:schemeClr val="tx1"/>
                </a:solidFill>
                <a:latin typeface="+mn-lt"/>
              </a:rPr>
              <a:t>atbildi c</a:t>
            </a:r>
            <a:r>
              <a:rPr lang="lv-lv" sz="1900">
                <a:solidFill>
                  <a:schemeClr val="tx1"/>
                </a:solidFill>
                <a:latin typeface="+mn-lt"/>
              </a:rPr>
              <a:t>. - bet vai līguma puses/dalībvalstis/sadarbības valsts atzīst/paziņo </a:t>
            </a:r>
            <a:r>
              <a:rPr lang="en-gb" sz="1900" i="1">
                <a:solidFill>
                  <a:schemeClr val="tx1"/>
                </a:solidFill>
                <a:latin typeface="+mn-lt"/>
              </a:rPr>
              <a:t>EPPO</a:t>
            </a:r>
            <a:r>
              <a:rPr lang="en-gb" sz="1900">
                <a:solidFill>
                  <a:schemeClr val="tx1"/>
                </a:solidFill>
                <a:latin typeface="+mn-lt"/>
              </a:rPr>
              <a:t> kā kompetento iestādi?</a:t>
            </a:r>
          </a:p>
          <a:p>
            <a:pPr rtl="0"/>
            <a:r>
              <a:rPr lang="lv-lv" sz="1900">
                <a:solidFill>
                  <a:schemeClr val="tx1"/>
                </a:solidFill>
                <a:latin typeface="+mn-lt"/>
              </a:rPr>
              <a:t>(5): </a:t>
            </a:r>
            <a:r>
              <a:rPr lang="lv-lv" sz="1900" b="1">
                <a:solidFill>
                  <a:schemeClr val="tx1"/>
                </a:solidFill>
                <a:latin typeface="+mn-lt"/>
              </a:rPr>
              <a:t>izmantot valsts prokurora pilnvaras</a:t>
            </a:r>
            <a:r>
              <a:rPr lang="lv-lv" sz="1900">
                <a:solidFill>
                  <a:schemeClr val="tx1"/>
                </a:solidFill>
                <a:latin typeface="+mn-lt"/>
              </a:rPr>
              <a:t> no dalībvalsts, kurā atrodas EDP, kurš nodarbojas ar lietu, lūgt trešo valstu iestāžu tiesisko palīdzību (pamatojoties vai nepamatojoties uz līgumiem)</a:t>
            </a:r>
          </a:p>
          <a:p>
            <a:pPr rtl="0"/>
            <a:r>
              <a:rPr lang="lv-lv" sz="1900">
                <a:solidFill>
                  <a:schemeClr val="tx1"/>
                </a:solidFill>
                <a:latin typeface="+mn-lt"/>
              </a:rPr>
              <a:t>(6): </a:t>
            </a:r>
            <a:r>
              <a:rPr lang="en-gb" sz="1900" i="1">
                <a:solidFill>
                  <a:schemeClr val="tx1"/>
                </a:solidFill>
                <a:latin typeface="+mn-lt"/>
              </a:rPr>
              <a:t>EPPO</a:t>
            </a:r>
            <a:r>
              <a:rPr lang="en-gb" sz="1900">
                <a:solidFill>
                  <a:schemeClr val="tx1"/>
                </a:solidFill>
                <a:latin typeface="+mn-lt"/>
              </a:rPr>
              <a:t> var </a:t>
            </a:r>
            <a:r>
              <a:rPr lang="lv-lv" sz="1900" b="1">
                <a:solidFill>
                  <a:schemeClr val="tx1"/>
                </a:solidFill>
                <a:latin typeface="+mn-lt"/>
              </a:rPr>
              <a:t>sniegt </a:t>
            </a:r>
            <a:r>
              <a:rPr lang="lv-lv" sz="1900">
                <a:solidFill>
                  <a:schemeClr val="tx1"/>
                </a:solidFill>
                <a:latin typeface="+mn-lt"/>
              </a:rPr>
              <a:t>kompetentajām trešo valstu iestādēm vai starptautiskām organizācijām</a:t>
            </a:r>
            <a:r>
              <a:rPr lang="lv-lv" sz="1900" b="1">
                <a:solidFill>
                  <a:schemeClr val="tx1"/>
                </a:solidFill>
                <a:latin typeface="+mn-lt"/>
              </a:rPr>
              <a:t> informāciju vai pierādījumus, kas jau ir </a:t>
            </a:r>
            <a:r>
              <a:rPr lang="en-gb" sz="1900" b="1" i="1">
                <a:solidFill>
                  <a:schemeClr val="tx1"/>
                </a:solidFill>
                <a:latin typeface="+mn-lt"/>
              </a:rPr>
              <a:t>EPPO</a:t>
            </a:r>
            <a:r>
              <a:rPr lang="en-gb" sz="1900" b="1">
                <a:solidFill>
                  <a:schemeClr val="tx1"/>
                </a:solidFill>
                <a:latin typeface="+mn-lt"/>
              </a:rPr>
              <a:t> rīcībā</a:t>
            </a:r>
            <a:endParaRPr lang="de-DE" sz="1900" b="1" dirty="0">
              <a:solidFill>
                <a:schemeClr val="tx1"/>
              </a:solidFill>
              <a:latin typeface="+mn-lt"/>
            </a:endParaRPr>
          </a:p>
          <a:p>
            <a:pPr rtl="0"/>
            <a:endParaRPr lang="en-US" sz="1900" dirty="0"/>
          </a:p>
          <a:p>
            <a:pPr marL="457200" lvl="1" indent="0" rtl="0">
              <a:buNone/>
            </a:pPr>
            <a:endParaRPr lang="de-DE" dirty="0"/>
          </a:p>
        </p:txBody>
      </p:sp>
      <p:sp>
        <p:nvSpPr>
          <p:cNvPr id="5" name="Dia számának helye 4">
            <a:extLst>
              <a:ext uri="{FF2B5EF4-FFF2-40B4-BE49-F238E27FC236}">
                <a16:creationId xmlns:a16="http://schemas.microsoft.com/office/drawing/2014/main" id="{B761FC55-1746-4A71-A5C3-B39A008517FA}"/>
              </a:ext>
            </a:extLst>
          </p:cNvPr>
          <p:cNvSpPr>
            <a:spLocks noGrp="1"/>
          </p:cNvSpPr>
          <p:nvPr>
            <p:ph type="sldNum" sz="quarter" idx="12"/>
          </p:nvPr>
        </p:nvSpPr>
        <p:spPr/>
        <p:txBody>
          <a:bodyPr rtlCol="0"/>
          <a:lstStyle/>
          <a:p>
            <a:pPr rtl="0"/>
            <a:fld id="{6113E31D-E2AB-40D1-8B51-AFA5AFEF393A}" type="slidenum">
              <a:rPr lang="en-US" smtClean="0"/>
              <a:t>17</a:t>
            </a:fld>
            <a:endParaRPr lang="en-US" dirty="0"/>
          </a:p>
        </p:txBody>
      </p:sp>
    </p:spTree>
    <p:extLst>
      <p:ext uri="{BB962C8B-B14F-4D97-AF65-F5344CB8AC3E}">
        <p14:creationId xmlns:p14="http://schemas.microsoft.com/office/powerpoint/2010/main" val="2659543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Attiecības ar trešām valstīm un starptautiskām organizācijām</a:t>
            </a:r>
            <a:endParaRPr lang="de-DE" dirty="0"/>
          </a:p>
        </p:txBody>
      </p:sp>
      <p:sp>
        <p:nvSpPr>
          <p:cNvPr id="3" name="Inhaltsplatzhalter 2"/>
          <p:cNvSpPr>
            <a:spLocks noGrp="1"/>
          </p:cNvSpPr>
          <p:nvPr>
            <p:ph idx="1"/>
          </p:nvPr>
        </p:nvSpPr>
        <p:spPr/>
        <p:txBody>
          <a:bodyPr rtlCol="0">
            <a:normAutofit/>
          </a:bodyPr>
          <a:lstStyle/>
          <a:p>
            <a:pPr marL="0" indent="0" rtl="0">
              <a:buNone/>
            </a:pPr>
            <a:r>
              <a:rPr lang="en-gb" sz="2100" b="1" i="1">
                <a:solidFill>
                  <a:schemeClr val="tx1"/>
                </a:solidFill>
                <a:latin typeface="+mn-lt"/>
              </a:rPr>
              <a:t>EPPO</a:t>
            </a:r>
            <a:r>
              <a:rPr lang="en-gb" sz="2100" b="1">
                <a:solidFill>
                  <a:schemeClr val="tx1"/>
                </a:solidFill>
                <a:latin typeface="+mn-lt"/>
              </a:rPr>
              <a:t> regulas 104. pants: </a:t>
            </a:r>
            <a:endParaRPr lang="en-US" sz="2100" b="1" dirty="0">
              <a:solidFill>
                <a:schemeClr val="tx1"/>
              </a:solidFill>
              <a:latin typeface="+mn-lt"/>
            </a:endParaRPr>
          </a:p>
          <a:p>
            <a:pPr rtl="0"/>
            <a:r>
              <a:rPr lang="lv-lv" sz="1900">
                <a:solidFill>
                  <a:schemeClr val="tx1"/>
                </a:solidFill>
                <a:latin typeface="+mn-lt"/>
              </a:rPr>
              <a:t>(4): </a:t>
            </a:r>
            <a:r>
              <a:rPr lang="lv-lv" sz="1900" b="1">
                <a:solidFill>
                  <a:schemeClr val="tx1"/>
                </a:solidFill>
                <a:latin typeface="+mn-lt"/>
              </a:rPr>
              <a:t>Ja nav īpaša (jauna) tiesību instrumenta: </a:t>
            </a:r>
            <a:endParaRPr lang="en-US" sz="1900" dirty="0">
              <a:solidFill>
                <a:schemeClr val="tx1"/>
              </a:solidFill>
              <a:latin typeface="+mn-lt"/>
            </a:endParaRPr>
          </a:p>
          <a:p>
            <a:pPr lvl="1" rtl="0">
              <a:lnSpc>
                <a:spcPct val="90000"/>
              </a:lnSpc>
              <a:buFont typeface="Wingdings" panose="05000000000000000000" pitchFamily="2" charset="2"/>
              <a:buChar char="Ø"/>
            </a:pPr>
            <a:r>
              <a:rPr lang="lv-lv" sz="1900">
                <a:solidFill>
                  <a:schemeClr val="tx1"/>
                </a:solidFill>
                <a:latin typeface="+mn-lt"/>
              </a:rPr>
              <a:t>(iesaistītās) dalībvalstis atzīst</a:t>
            </a:r>
            <a:r>
              <a:rPr lang="en-gb" sz="1900" i="1">
                <a:solidFill>
                  <a:schemeClr val="tx1"/>
                </a:solidFill>
                <a:latin typeface="+mn-lt"/>
              </a:rPr>
              <a:t> EPPO </a:t>
            </a:r>
            <a:r>
              <a:rPr lang="en-gb" sz="1900">
                <a:solidFill>
                  <a:schemeClr val="tx1"/>
                </a:solidFill>
                <a:latin typeface="+mn-lt"/>
              </a:rPr>
              <a:t>par kompetento iestādi nolūkā īstenot daudzpusējos starptautiskos nolīgumus par tiesisko palīdzību krimināllietās vai to divpusējos nolīgumus</a:t>
            </a:r>
          </a:p>
          <a:p>
            <a:pPr lvl="1" rtl="0">
              <a:lnSpc>
                <a:spcPct val="90000"/>
              </a:lnSpc>
              <a:buFont typeface="Wingdings" panose="05000000000000000000" pitchFamily="2" charset="2"/>
              <a:buChar char="Ø"/>
            </a:pPr>
            <a:r>
              <a:rPr lang="lv-lv" sz="1900">
                <a:solidFill>
                  <a:schemeClr val="tx1"/>
                </a:solidFill>
                <a:latin typeface="+mn-lt"/>
              </a:rPr>
              <a:t>paziņo </a:t>
            </a:r>
            <a:r>
              <a:rPr lang="en-gb" sz="1900" i="1">
                <a:solidFill>
                  <a:schemeClr val="tx1"/>
                </a:solidFill>
                <a:latin typeface="+mn-lt"/>
              </a:rPr>
              <a:t>EPPO</a:t>
            </a:r>
            <a:r>
              <a:rPr lang="en-gb" sz="1900">
                <a:solidFill>
                  <a:schemeClr val="tx1"/>
                </a:solidFill>
                <a:latin typeface="+mn-lt"/>
              </a:rPr>
              <a:t> kā kompetento iestādi nolūkā īstenot dalībvalstu noslēgtos daudzpusējos starptautiskos nolīgumus par tiesisko palīdzību krimināllietās vai to divpusējos nolīgumus</a:t>
            </a:r>
          </a:p>
          <a:p>
            <a:pPr lvl="1" rtl="0">
              <a:lnSpc>
                <a:spcPct val="90000"/>
              </a:lnSpc>
              <a:buFont typeface="Wingdings" panose="05000000000000000000" pitchFamily="2" charset="2"/>
              <a:buChar char="Ø"/>
            </a:pPr>
            <a:r>
              <a:rPr lang="lv-lv" sz="1900">
                <a:solidFill>
                  <a:schemeClr val="tx1"/>
                </a:solidFill>
                <a:latin typeface="+mn-lt"/>
              </a:rPr>
              <a:t>saskaņā ar attiecīgo daudzpusējo starptautisko nolīgumu un ja saņemts trešās valsts akcepts</a:t>
            </a:r>
          </a:p>
          <a:p>
            <a:pPr lvl="1" rtl="0">
              <a:lnSpc>
                <a:spcPct val="90000"/>
              </a:lnSpc>
              <a:buFont typeface="Wingdings" panose="05000000000000000000" pitchFamily="2" charset="2"/>
              <a:buChar char="Ø"/>
            </a:pPr>
            <a:r>
              <a:rPr lang="lv-lv" sz="1900">
                <a:solidFill>
                  <a:schemeClr val="tx1"/>
                </a:solidFill>
                <a:latin typeface="+mn-lt"/>
              </a:rPr>
              <a:t>ja nepieciešams un iespējams – minētajos nolīgumos izdarot grozījumu</a:t>
            </a:r>
          </a:p>
          <a:p>
            <a:pPr marL="342900" lvl="1" indent="-342900" rtl="0">
              <a:buFont typeface="Arial" panose="020B0604020202020204" pitchFamily="34" charset="0"/>
              <a:buChar char="•"/>
            </a:pPr>
            <a:r>
              <a:rPr lang="lv-lv" sz="1900">
                <a:solidFill>
                  <a:schemeClr val="tx1"/>
                </a:solidFill>
                <a:latin typeface="+mn-lt"/>
              </a:rPr>
              <a:t>Piem.: </a:t>
            </a:r>
            <a:r>
              <a:rPr lang="lv-lv" sz="1900" b="1">
                <a:solidFill>
                  <a:schemeClr val="tx1"/>
                </a:solidFill>
                <a:latin typeface="+mn-lt"/>
              </a:rPr>
              <a:t>Eiropas Padomes konvencijas</a:t>
            </a:r>
            <a:r>
              <a:rPr lang="lv-lv" sz="1900">
                <a:solidFill>
                  <a:schemeClr val="tx1"/>
                </a:solidFill>
                <a:latin typeface="+mn-lt"/>
              </a:rPr>
              <a:t>,</a:t>
            </a:r>
            <a:r>
              <a:rPr lang="en-gb" sz="1900" b="1">
                <a:solidFill>
                  <a:schemeClr val="tx1"/>
                </a:solidFill>
                <a:latin typeface="+mn-lt"/>
              </a:rPr>
              <a:t> </a:t>
            </a:r>
            <a:r>
              <a:rPr lang="en-gb" sz="1900">
                <a:solidFill>
                  <a:schemeClr val="tx1"/>
                </a:solidFill>
                <a:latin typeface="+mn-lt"/>
              </a:rPr>
              <a:t>ES–ASV Nolīgums par savstarpējo juridisko palīdzību, divpusējie nolīgumu par savstarpējo juridisko palīdzību</a:t>
            </a:r>
            <a:endParaRPr lang="en-US" sz="1900" b="1" dirty="0">
              <a:solidFill>
                <a:schemeClr val="tx1"/>
              </a:solidFill>
              <a:latin typeface="+mn-lt"/>
            </a:endParaRPr>
          </a:p>
          <a:p>
            <a:pPr rtl="0"/>
            <a:r>
              <a:t>Bet: </a:t>
            </a:r>
            <a:r>
              <a:rPr lang="lv-lv" sz="1800" b="1">
                <a:solidFill>
                  <a:schemeClr val="tx1"/>
                </a:solidFill>
                <a:latin typeface="+mn-lt"/>
              </a:rPr>
              <a:t>Iespējams</a:t>
            </a:r>
            <a:r>
              <a:t> saskaņā ar šādu instrumentu tiesisko regulējumu? Vai </a:t>
            </a:r>
            <a:r>
              <a:rPr lang="lv-lv" sz="1800" b="1">
                <a:solidFill>
                  <a:schemeClr val="tx1"/>
                </a:solidFill>
                <a:latin typeface="+mn-lt"/>
              </a:rPr>
              <a:t>trešās valstis</a:t>
            </a:r>
            <a:r>
              <a:t> atzīs </a:t>
            </a:r>
            <a:r>
              <a:rPr i="1"/>
              <a:t>EPPO?</a:t>
            </a:r>
            <a:endParaRPr lang="de-DE" sz="1800" dirty="0">
              <a:solidFill>
                <a:schemeClr val="tx1"/>
              </a:solidFill>
              <a:latin typeface="+mn-lt"/>
            </a:endParaRPr>
          </a:p>
          <a:p>
            <a:pPr marL="0" indent="0" rtl="0">
              <a:buNone/>
            </a:pPr>
            <a:endParaRPr lang="de-DE" sz="1800" dirty="0"/>
          </a:p>
        </p:txBody>
      </p:sp>
      <p:sp>
        <p:nvSpPr>
          <p:cNvPr id="5" name="Dia számának helye 4">
            <a:extLst>
              <a:ext uri="{FF2B5EF4-FFF2-40B4-BE49-F238E27FC236}">
                <a16:creationId xmlns:a16="http://schemas.microsoft.com/office/drawing/2014/main" id="{3C112B23-1014-4204-A2CF-2BD2805B2101}"/>
              </a:ext>
            </a:extLst>
          </p:cNvPr>
          <p:cNvSpPr>
            <a:spLocks noGrp="1"/>
          </p:cNvSpPr>
          <p:nvPr>
            <p:ph type="sldNum" sz="quarter" idx="12"/>
          </p:nvPr>
        </p:nvSpPr>
        <p:spPr/>
        <p:txBody>
          <a:bodyPr rtlCol="0"/>
          <a:lstStyle/>
          <a:p>
            <a:pPr rtl="0"/>
            <a:fld id="{6113E31D-E2AB-40D1-8B51-AFA5AFEF393A}" type="slidenum">
              <a:rPr lang="en-US" smtClean="0"/>
              <a:t>18</a:t>
            </a:fld>
            <a:endParaRPr lang="en-US" dirty="0"/>
          </a:p>
        </p:txBody>
      </p:sp>
    </p:spTree>
    <p:extLst>
      <p:ext uri="{BB962C8B-B14F-4D97-AF65-F5344CB8AC3E}">
        <p14:creationId xmlns:p14="http://schemas.microsoft.com/office/powerpoint/2010/main" val="2101122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Attiecības ar trešām valstīm un starptautiskām organizācijām</a:t>
            </a:r>
            <a:endParaRPr lang="de-DE" dirty="0"/>
          </a:p>
        </p:txBody>
      </p:sp>
      <p:sp>
        <p:nvSpPr>
          <p:cNvPr id="3" name="Inhaltsplatzhalter 2"/>
          <p:cNvSpPr>
            <a:spLocks noGrp="1"/>
          </p:cNvSpPr>
          <p:nvPr>
            <p:ph idx="1"/>
          </p:nvPr>
        </p:nvSpPr>
        <p:spPr/>
        <p:txBody>
          <a:bodyPr rtlCol="0">
            <a:normAutofit/>
          </a:bodyPr>
          <a:lstStyle/>
          <a:p>
            <a:pPr marL="0" indent="0" rtl="0">
              <a:buNone/>
            </a:pPr>
            <a:r>
              <a:rPr lang="en-gb" sz="2100" b="1" i="1">
                <a:solidFill>
                  <a:schemeClr val="tx1"/>
                </a:solidFill>
                <a:latin typeface="+mn-lt"/>
              </a:rPr>
              <a:t>EPPO</a:t>
            </a:r>
            <a:r>
              <a:rPr lang="en-gb" sz="2100" b="1">
                <a:solidFill>
                  <a:schemeClr val="tx1"/>
                </a:solidFill>
                <a:latin typeface="+mn-lt"/>
              </a:rPr>
              <a:t> regulas 104. pants: </a:t>
            </a:r>
            <a:endParaRPr lang="en-US" sz="2100" b="1" dirty="0">
              <a:solidFill>
                <a:schemeClr val="tx1"/>
              </a:solidFill>
              <a:latin typeface="+mn-lt"/>
            </a:endParaRPr>
          </a:p>
          <a:p>
            <a:pPr rtl="0"/>
            <a:r>
              <a:rPr lang="lv-lv" sz="1900">
                <a:solidFill>
                  <a:schemeClr val="tx1"/>
                </a:solidFill>
                <a:latin typeface="+mn-lt"/>
              </a:rPr>
              <a:t>(5): </a:t>
            </a:r>
            <a:r>
              <a:rPr lang="lv-lv" sz="1900" b="1">
                <a:solidFill>
                  <a:schemeClr val="tx1"/>
                </a:solidFill>
                <a:latin typeface="+mn-lt"/>
              </a:rPr>
              <a:t>izmantot valsts prokurora pilnvaras</a:t>
            </a:r>
            <a:r>
              <a:rPr lang="lv-lv" sz="1900">
                <a:solidFill>
                  <a:schemeClr val="tx1"/>
                </a:solidFill>
                <a:latin typeface="+mn-lt"/>
              </a:rPr>
              <a:t> no dalībvalsts, kurā atrodas EDP, kurš nodarbojas ar lietu, lūgt trešo valstu iestāžu tiesisko palīdzību (pamatojoties vai nepamatojoties uz līgumiem)</a:t>
            </a:r>
          </a:p>
          <a:p>
            <a:pPr marL="342900" lvl="1" indent="-342900" rtl="0">
              <a:buFont typeface="Arial" panose="020B0604020202020204" pitchFamily="34" charset="0"/>
              <a:buChar char="•"/>
            </a:pPr>
            <a:r>
              <a:rPr lang="lv-lv" sz="1900">
                <a:solidFill>
                  <a:schemeClr val="tx1"/>
                </a:solidFill>
                <a:latin typeface="+mn-lt"/>
              </a:rPr>
              <a:t>pamatojoties uz dalībvalsts noslēgtajiem starptautiskajiem nolīgumiem </a:t>
            </a:r>
          </a:p>
          <a:p>
            <a:pPr lvl="1" rtl="0">
              <a:lnSpc>
                <a:spcPct val="90000"/>
              </a:lnSpc>
              <a:buFont typeface="Wingdings" panose="05000000000000000000" pitchFamily="2" charset="2"/>
              <a:buChar char="Ø"/>
            </a:pPr>
            <a:r>
              <a:rPr lang="lv-lv" sz="1900">
                <a:solidFill>
                  <a:schemeClr val="tx1"/>
                </a:solidFill>
                <a:latin typeface="+mn-lt"/>
              </a:rPr>
              <a:t>Vai šādi nolīgumi eksistē? </a:t>
            </a:r>
          </a:p>
          <a:p>
            <a:pPr marL="342900" lvl="1" indent="-342900" rtl="0">
              <a:buFont typeface="Arial" panose="020B0604020202020204" pitchFamily="34" charset="0"/>
              <a:buChar char="•"/>
            </a:pPr>
            <a:r>
              <a:rPr lang="lv-lv" sz="1900">
                <a:solidFill>
                  <a:schemeClr val="tx1"/>
                </a:solidFill>
                <a:latin typeface="+mn-lt"/>
              </a:rPr>
              <a:t>vai piemērojami valsts tiesību akti</a:t>
            </a:r>
          </a:p>
          <a:p>
            <a:pPr lvl="1" rtl="0">
              <a:lnSpc>
                <a:spcPct val="90000"/>
              </a:lnSpc>
              <a:buFont typeface="Wingdings" panose="05000000000000000000" pitchFamily="2" charset="2"/>
              <a:buChar char="Ø"/>
            </a:pPr>
            <a:r>
              <a:rPr lang="lv-lv" sz="1900">
                <a:solidFill>
                  <a:schemeClr val="tx1"/>
                </a:solidFill>
                <a:latin typeface="+mn-lt"/>
              </a:rPr>
              <a:t>Kādi ir piemērojamie valsts tiesību akti? </a:t>
            </a:r>
          </a:p>
          <a:p>
            <a:pPr marL="342900" lvl="1" indent="-342900" rtl="0">
              <a:buFont typeface="Arial" panose="020B0604020202020204" pitchFamily="34" charset="0"/>
              <a:buChar char="•"/>
            </a:pPr>
            <a:r>
              <a:rPr lang="lv-lv" sz="1900">
                <a:solidFill>
                  <a:schemeClr val="tx1"/>
                </a:solidFill>
                <a:latin typeface="+mn-lt"/>
              </a:rPr>
              <a:t>ja nepieciešams, ar kompetentu valsts iestāžu starpniecību</a:t>
            </a:r>
          </a:p>
          <a:p>
            <a:pPr lvl="1" rtl="0">
              <a:lnSpc>
                <a:spcPct val="90000"/>
              </a:lnSpc>
              <a:buFont typeface="Wingdings" panose="05000000000000000000" pitchFamily="2" charset="2"/>
              <a:buChar char="Ø"/>
            </a:pPr>
            <a:r>
              <a:rPr lang="lv-lv" sz="1900">
                <a:solidFill>
                  <a:schemeClr val="tx1"/>
                </a:solidFill>
                <a:latin typeface="+mn-lt"/>
              </a:rPr>
              <a:t>Kādas ir </a:t>
            </a:r>
            <a:r>
              <a:rPr lang="lv-lv">
                <a:solidFill>
                  <a:schemeClr val="tx1"/>
                </a:solidFill>
                <a:latin typeface="+mn-lt"/>
              </a:rPr>
              <a:t>šīs</a:t>
            </a:r>
            <a:r>
              <a:rPr lang="lv-lv" sz="1900">
                <a:solidFill>
                  <a:schemeClr val="tx1"/>
                </a:solidFill>
                <a:latin typeface="+mn-lt"/>
              </a:rPr>
              <a:t> valsts iestādes?</a:t>
            </a:r>
          </a:p>
          <a:p>
            <a:pPr lvl="1" rtl="0">
              <a:lnSpc>
                <a:spcPct val="90000"/>
              </a:lnSpc>
              <a:buFont typeface="Wingdings" panose="05000000000000000000" pitchFamily="2" charset="2"/>
              <a:buChar char="Ø"/>
            </a:pPr>
            <a:r>
              <a:rPr lang="lv-lv" sz="1900">
                <a:solidFill>
                  <a:schemeClr val="tx1"/>
                </a:solidFill>
                <a:latin typeface="+mn-lt"/>
              </a:rPr>
              <a:t>Kādas ir formālās prasības?</a:t>
            </a:r>
          </a:p>
          <a:p>
            <a:pPr lvl="1" rtl="0">
              <a:lnSpc>
                <a:spcPct val="90000"/>
              </a:lnSpc>
              <a:buFont typeface="Wingdings" panose="05000000000000000000" pitchFamily="2" charset="2"/>
              <a:buChar char="Ø"/>
            </a:pPr>
            <a:r>
              <a:rPr lang="lv-lv" sz="1900">
                <a:solidFill>
                  <a:schemeClr val="tx1"/>
                </a:solidFill>
                <a:latin typeface="+mn-lt"/>
              </a:rPr>
              <a:t>Kādas kompetentām valsts iestādēm ir pilnvaras pār šādiem </a:t>
            </a:r>
            <a:r>
              <a:rPr lang="en-gb" sz="1900" i="1">
                <a:solidFill>
                  <a:schemeClr val="tx1"/>
                </a:solidFill>
                <a:latin typeface="+mn-lt"/>
              </a:rPr>
              <a:t>EPPO</a:t>
            </a:r>
            <a:r>
              <a:rPr lang="en-gb" sz="1900">
                <a:solidFill>
                  <a:schemeClr val="tx1"/>
                </a:solidFill>
                <a:latin typeface="+mn-lt"/>
              </a:rPr>
              <a:t> lūgumiem?</a:t>
            </a:r>
          </a:p>
          <a:p>
            <a:pPr lvl="1" rtl="0">
              <a:lnSpc>
                <a:spcPct val="90000"/>
              </a:lnSpc>
              <a:buFont typeface="Wingdings" panose="05000000000000000000" pitchFamily="2" charset="2"/>
              <a:buChar char="Ø"/>
            </a:pPr>
            <a:endParaRPr lang="de-DE" dirty="0"/>
          </a:p>
        </p:txBody>
      </p:sp>
      <p:sp>
        <p:nvSpPr>
          <p:cNvPr id="5" name="Dia számának helye 4">
            <a:extLst>
              <a:ext uri="{FF2B5EF4-FFF2-40B4-BE49-F238E27FC236}">
                <a16:creationId xmlns:a16="http://schemas.microsoft.com/office/drawing/2014/main" id="{E3238974-7809-49FD-A060-1263CC96A509}"/>
              </a:ext>
            </a:extLst>
          </p:cNvPr>
          <p:cNvSpPr>
            <a:spLocks noGrp="1"/>
          </p:cNvSpPr>
          <p:nvPr>
            <p:ph type="sldNum" sz="quarter" idx="12"/>
          </p:nvPr>
        </p:nvSpPr>
        <p:spPr/>
        <p:txBody>
          <a:bodyPr rtlCol="0"/>
          <a:lstStyle/>
          <a:p>
            <a:pPr rtl="0"/>
            <a:fld id="{6113E31D-E2AB-40D1-8B51-AFA5AFEF393A}" type="slidenum">
              <a:rPr lang="en-US" smtClean="0"/>
              <a:t>19</a:t>
            </a:fld>
            <a:endParaRPr lang="en-US" dirty="0"/>
          </a:p>
        </p:txBody>
      </p:sp>
    </p:spTree>
    <p:extLst>
      <p:ext uri="{BB962C8B-B14F-4D97-AF65-F5344CB8AC3E}">
        <p14:creationId xmlns:p14="http://schemas.microsoft.com/office/powerpoint/2010/main" val="228734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632629"/>
            <a:ext cx="9967452" cy="866387"/>
          </a:xfrm>
        </p:spPr>
        <p:txBody>
          <a:bodyPr rtlCol="0">
            <a:normAutofit/>
          </a:bodyPr>
          <a:lstStyle/>
          <a:p>
            <a:pPr rtl="0"/>
            <a:r>
              <a:rPr lang="en-gb" b="1" i="1"/>
              <a:t>EPPO</a:t>
            </a:r>
            <a:r>
              <a:rPr lang="en-gb" b="1"/>
              <a:t>: Starptautiskā sadarbība</a:t>
            </a:r>
            <a:endParaRPr lang="de-DE" dirty="0"/>
          </a:p>
        </p:txBody>
      </p:sp>
      <p:sp>
        <p:nvSpPr>
          <p:cNvPr id="3" name="Inhaltsplatzhalter 2"/>
          <p:cNvSpPr>
            <a:spLocks noGrp="1"/>
          </p:cNvSpPr>
          <p:nvPr>
            <p:ph idx="1"/>
          </p:nvPr>
        </p:nvSpPr>
        <p:spPr>
          <a:xfrm>
            <a:off x="687848" y="1499016"/>
            <a:ext cx="9967452" cy="4673184"/>
          </a:xfrm>
        </p:spPr>
        <p:txBody>
          <a:bodyPr rtlCol="0">
            <a:normAutofit fontScale="92500" lnSpcReduction="10000"/>
          </a:bodyPr>
          <a:lstStyle/>
          <a:p>
            <a:pPr rtl="0"/>
            <a:endParaRPr lang="de-DE" dirty="0"/>
          </a:p>
          <a:p>
            <a:pPr marL="0" indent="0" algn="ctr" rtl="0">
              <a:buNone/>
            </a:pPr>
            <a:r>
              <a:rPr lang="lv-lv" b="1">
                <a:solidFill>
                  <a:schemeClr val="tx1"/>
                </a:solidFill>
              </a:rPr>
              <a:t>Regula (ES) 2017/1939 (“</a:t>
            </a:r>
            <a:r>
              <a:rPr lang="en-gb" b="1" i="1">
                <a:solidFill>
                  <a:schemeClr val="tx1"/>
                </a:solidFill>
              </a:rPr>
              <a:t>EPPO </a:t>
            </a:r>
            <a:r>
              <a:rPr lang="en-gb" b="1">
                <a:solidFill>
                  <a:schemeClr val="tx1"/>
                </a:solidFill>
              </a:rPr>
              <a:t>regula”)</a:t>
            </a:r>
          </a:p>
          <a:p>
            <a:pPr marL="0" indent="0" algn="ctr" rtl="0">
              <a:buNone/>
            </a:pPr>
            <a:r>
              <a:rPr lang="lv-lv" b="1"/>
              <a:t> X NODAĻA</a:t>
            </a:r>
          </a:p>
          <a:p>
            <a:pPr marL="0" indent="0" algn="ctr" rtl="0">
              <a:buNone/>
            </a:pPr>
            <a:r>
              <a:rPr lang="lv-lv" b="1"/>
              <a:t>NOTEIKUMI PAR </a:t>
            </a:r>
            <a:r>
              <a:rPr lang="en-gb" b="1" i="1"/>
              <a:t>EPPO </a:t>
            </a:r>
            <a:r>
              <a:rPr lang="en-gb" b="1"/>
              <a:t>ATTIECĪBĀM AR TĀS PARTNERIEM</a:t>
            </a:r>
          </a:p>
          <a:p>
            <a:pPr marL="0" indent="0" rtl="0">
              <a:buNone/>
            </a:pPr>
            <a:r>
              <a:rPr lang="lv-lv" b="1"/>
              <a:t>99. pants: Kopīgi noteikumi</a:t>
            </a:r>
            <a:endParaRPr lang="de-DE" b="1" dirty="0"/>
          </a:p>
          <a:p>
            <a:pPr marL="0" indent="0" rtl="0">
              <a:buNone/>
            </a:pPr>
            <a:r>
              <a:rPr lang="lv-lv" b="1"/>
              <a:t>100. pants: Attiecības ar </a:t>
            </a:r>
            <a:r>
              <a:rPr lang="en-gb" b="1" i="1"/>
              <a:t>Eurojust</a:t>
            </a:r>
            <a:r>
              <a:rPr lang="en-gb" b="1"/>
              <a:t> </a:t>
            </a:r>
          </a:p>
          <a:p>
            <a:pPr marL="0" indent="0" rtl="0">
              <a:buNone/>
            </a:pPr>
            <a:r>
              <a:rPr lang="lv-lv" b="1"/>
              <a:t>101. pants: Attiecības ar</a:t>
            </a:r>
            <a:r>
              <a:rPr lang="en-gb" b="1" i="1"/>
              <a:t> OLAF</a:t>
            </a:r>
          </a:p>
          <a:p>
            <a:pPr marL="0" indent="0" rtl="0">
              <a:buNone/>
            </a:pPr>
            <a:r>
              <a:rPr lang="lv-lv" b="1"/>
              <a:t>Pants 102: Attiecības ar Eiropolu</a:t>
            </a:r>
          </a:p>
          <a:p>
            <a:pPr marL="0" indent="0" rtl="0">
              <a:buNone/>
            </a:pPr>
            <a:r>
              <a:rPr lang="lv-lv" b="1"/>
              <a:t>Pants 103: Attiecības ar citām Savienības iestādēm, struktūrām, birojiem un aģentūrām</a:t>
            </a:r>
            <a:endParaRPr lang="de-DE" b="1" dirty="0"/>
          </a:p>
          <a:p>
            <a:pPr marL="0" indent="0" rtl="0">
              <a:buNone/>
            </a:pPr>
            <a:r>
              <a:rPr lang="lv-lv" b="1"/>
              <a:t>Pants 104: Attiecības ar trešām valstīm un starptautiskām organizācijām</a:t>
            </a:r>
            <a:endParaRPr lang="en-US" b="1" dirty="0"/>
          </a:p>
          <a:p>
            <a:pPr marL="0" indent="0" rtl="0">
              <a:buNone/>
            </a:pPr>
            <a:r>
              <a:rPr lang="lv-lv" b="1"/>
              <a:t>Pants 105: Attiecības ar neiesaistītajām dalībvalstīm</a:t>
            </a:r>
            <a:endParaRPr lang="de-DE" b="1" dirty="0"/>
          </a:p>
        </p:txBody>
      </p:sp>
      <p:sp>
        <p:nvSpPr>
          <p:cNvPr id="5" name="Dia számának helye 4">
            <a:extLst>
              <a:ext uri="{FF2B5EF4-FFF2-40B4-BE49-F238E27FC236}">
                <a16:creationId xmlns:a16="http://schemas.microsoft.com/office/drawing/2014/main" id="{7D3F8EDF-539C-4438-A19A-1947CA72E2EF}"/>
              </a:ext>
            </a:extLst>
          </p:cNvPr>
          <p:cNvSpPr>
            <a:spLocks noGrp="1"/>
          </p:cNvSpPr>
          <p:nvPr>
            <p:ph type="sldNum" sz="quarter" idx="12"/>
          </p:nvPr>
        </p:nvSpPr>
        <p:spPr/>
        <p:txBody>
          <a:bodyPr rtlCol="0"/>
          <a:lstStyle/>
          <a:p>
            <a:pPr rtl="0"/>
            <a:fld id="{6113E31D-E2AB-40D1-8B51-AFA5AFEF393A}" type="slidenum">
              <a:rPr lang="en-US" smtClean="0"/>
              <a:t>2</a:t>
            </a:fld>
            <a:endParaRPr lang="en-US" dirty="0"/>
          </a:p>
        </p:txBody>
      </p:sp>
    </p:spTree>
    <p:extLst>
      <p:ext uri="{BB962C8B-B14F-4D97-AF65-F5344CB8AC3E}">
        <p14:creationId xmlns:p14="http://schemas.microsoft.com/office/powerpoint/2010/main" val="1912410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Attiecības ar trešām valstīm un starptautiskām organizācijām</a:t>
            </a:r>
            <a:endParaRPr lang="de-DE" dirty="0"/>
          </a:p>
        </p:txBody>
      </p:sp>
      <p:sp>
        <p:nvSpPr>
          <p:cNvPr id="3" name="Inhaltsplatzhalter 2"/>
          <p:cNvSpPr>
            <a:spLocks noGrp="1"/>
          </p:cNvSpPr>
          <p:nvPr>
            <p:ph idx="1"/>
          </p:nvPr>
        </p:nvSpPr>
        <p:spPr/>
        <p:txBody>
          <a:bodyPr rtlCol="0">
            <a:normAutofit/>
          </a:bodyPr>
          <a:lstStyle/>
          <a:p>
            <a:pPr marL="0" indent="0" rtl="0">
              <a:buNone/>
            </a:pPr>
            <a:r>
              <a:rPr lang="en-gb" sz="2100" b="1" i="1">
                <a:solidFill>
                  <a:schemeClr val="tx1"/>
                </a:solidFill>
                <a:latin typeface="+mn-lt"/>
              </a:rPr>
              <a:t>EPPO</a:t>
            </a:r>
            <a:r>
              <a:rPr lang="en-gb" sz="2100" b="1">
                <a:solidFill>
                  <a:schemeClr val="tx1"/>
                </a:solidFill>
                <a:latin typeface="+mn-lt"/>
              </a:rPr>
              <a:t> regulas 104. pants: </a:t>
            </a:r>
            <a:endParaRPr lang="en-US" sz="2100" b="1" dirty="0">
              <a:solidFill>
                <a:schemeClr val="tx1"/>
              </a:solidFill>
              <a:latin typeface="+mn-lt"/>
            </a:endParaRPr>
          </a:p>
          <a:p>
            <a:pPr rtl="0"/>
            <a:r>
              <a:rPr lang="lv-lv" sz="1900">
                <a:solidFill>
                  <a:schemeClr val="tx1"/>
                </a:solidFill>
                <a:latin typeface="+mn-lt"/>
              </a:rPr>
              <a:t>(5): </a:t>
            </a:r>
            <a:r>
              <a:rPr lang="en-gb" sz="1900" i="1">
                <a:solidFill>
                  <a:schemeClr val="tx1"/>
                </a:solidFill>
                <a:latin typeface="+mn-lt"/>
              </a:rPr>
              <a:t>EPPO</a:t>
            </a:r>
            <a:r>
              <a:rPr lang="en-gb" sz="1900">
                <a:solidFill>
                  <a:schemeClr val="tx1"/>
                </a:solidFill>
                <a:latin typeface="+mn-lt"/>
              </a:rPr>
              <a:t> tiesisko palīdzību krimināllietās </a:t>
            </a:r>
            <a:r>
              <a:rPr lang="lv-lv" sz="1900" b="1">
                <a:solidFill>
                  <a:schemeClr val="tx1"/>
                </a:solidFill>
                <a:latin typeface="+mn-lt"/>
              </a:rPr>
              <a:t>konkrētā lietā</a:t>
            </a:r>
            <a:r>
              <a:rPr lang="lv-lv" sz="1900">
                <a:solidFill>
                  <a:schemeClr val="tx1"/>
                </a:solidFill>
                <a:latin typeface="+mn-lt"/>
              </a:rPr>
              <a:t> un </a:t>
            </a:r>
            <a:r>
              <a:rPr lang="lv-lv" sz="1900" b="1">
                <a:solidFill>
                  <a:schemeClr val="tx1"/>
                </a:solidFill>
                <a:latin typeface="+mn-lt"/>
              </a:rPr>
              <a:t>savas materiāltiesiskās kompetences robežās</a:t>
            </a:r>
            <a:r>
              <a:rPr lang="lv-lv" sz="1900">
                <a:solidFill>
                  <a:schemeClr val="tx1"/>
                </a:solidFill>
                <a:latin typeface="+mn-lt"/>
              </a:rPr>
              <a:t> var lūgt arī trešo valstu iestādēm</a:t>
            </a:r>
          </a:p>
          <a:p>
            <a:pPr lvl="1" rtl="0">
              <a:lnSpc>
                <a:spcPct val="90000"/>
              </a:lnSpc>
              <a:buFont typeface="Wingdings" panose="05000000000000000000" pitchFamily="2" charset="2"/>
              <a:buChar char="Ø"/>
            </a:pPr>
            <a:r>
              <a:rPr lang="lv-lv" sz="1900">
                <a:solidFill>
                  <a:schemeClr val="tx1"/>
                </a:solidFill>
                <a:latin typeface="+mn-lt"/>
              </a:rPr>
              <a:t>Ja nu ir nepieciešama savstarpība?</a:t>
            </a:r>
          </a:p>
          <a:p>
            <a:pPr marL="342900" lvl="1" indent="-342900" rtl="0">
              <a:buFont typeface="Arial" panose="020B0604020202020204" pitchFamily="34" charset="0"/>
              <a:buChar char="•"/>
            </a:pPr>
            <a:r>
              <a:rPr lang="en-gb" sz="1900" i="1">
                <a:solidFill>
                  <a:schemeClr val="tx1"/>
                </a:solidFill>
                <a:latin typeface="+mn-lt"/>
              </a:rPr>
              <a:t>EPPO</a:t>
            </a:r>
            <a:r>
              <a:rPr lang="en-gb" sz="1900" b="1" i="1">
                <a:solidFill>
                  <a:schemeClr val="tx1"/>
                </a:solidFill>
                <a:latin typeface="+mn-lt"/>
              </a:rPr>
              <a:t> </a:t>
            </a:r>
            <a:r>
              <a:rPr lang="lv-lv" sz="1900" b="1">
                <a:solidFill>
                  <a:schemeClr val="tx1"/>
                </a:solidFill>
                <a:latin typeface="+mn-lt"/>
              </a:rPr>
              <a:t>ievēro nosacījumus</a:t>
            </a:r>
            <a:r>
              <a:rPr lang="lv-lv" sz="1900">
                <a:solidFill>
                  <a:schemeClr val="tx1"/>
                </a:solidFill>
                <a:latin typeface="+mn-lt"/>
              </a:rPr>
              <a:t>, ko minētās iestādes var noteikt attiecībā uz tās informācijas izmantošanu, kuru tās ir sniegušas uz minētā pamata.</a:t>
            </a:r>
          </a:p>
          <a:p>
            <a:pPr lvl="1" rtl="0">
              <a:lnSpc>
                <a:spcPct val="90000"/>
              </a:lnSpc>
              <a:buFont typeface="Wingdings" panose="05000000000000000000" pitchFamily="2" charset="2"/>
              <a:buChar char="Ø"/>
            </a:pPr>
            <a:r>
              <a:rPr lang="lv-lv" sz="1900">
                <a:solidFill>
                  <a:schemeClr val="tx1"/>
                </a:solidFill>
                <a:latin typeface="+mn-lt"/>
              </a:rPr>
              <a:t>Valsts tiesu varas loma?</a:t>
            </a:r>
          </a:p>
          <a:p>
            <a:pPr lvl="1" rtl="0">
              <a:lnSpc>
                <a:spcPct val="90000"/>
              </a:lnSpc>
              <a:buFont typeface="Wingdings" panose="05000000000000000000" pitchFamily="2" charset="2"/>
              <a:buChar char="Ø"/>
            </a:pPr>
            <a:endParaRPr lang="de-DE" dirty="0"/>
          </a:p>
        </p:txBody>
      </p:sp>
      <p:sp>
        <p:nvSpPr>
          <p:cNvPr id="5" name="Dia számának helye 4">
            <a:extLst>
              <a:ext uri="{FF2B5EF4-FFF2-40B4-BE49-F238E27FC236}">
                <a16:creationId xmlns:a16="http://schemas.microsoft.com/office/drawing/2014/main" id="{1113E2E3-1C9E-4899-8FEF-C92F954E864E}"/>
              </a:ext>
            </a:extLst>
          </p:cNvPr>
          <p:cNvSpPr>
            <a:spLocks noGrp="1"/>
          </p:cNvSpPr>
          <p:nvPr>
            <p:ph type="sldNum" sz="quarter" idx="12"/>
          </p:nvPr>
        </p:nvSpPr>
        <p:spPr/>
        <p:txBody>
          <a:bodyPr rtlCol="0"/>
          <a:lstStyle/>
          <a:p>
            <a:pPr rtl="0"/>
            <a:fld id="{6113E31D-E2AB-40D1-8B51-AFA5AFEF393A}" type="slidenum">
              <a:rPr lang="en-US" smtClean="0"/>
              <a:t>20</a:t>
            </a:fld>
            <a:endParaRPr lang="en-US" dirty="0"/>
          </a:p>
        </p:txBody>
      </p:sp>
    </p:spTree>
    <p:extLst>
      <p:ext uri="{BB962C8B-B14F-4D97-AF65-F5344CB8AC3E}">
        <p14:creationId xmlns:p14="http://schemas.microsoft.com/office/powerpoint/2010/main" val="2826554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Attiecības ar trešām valstīm un starptautiskām organizācijām</a:t>
            </a:r>
            <a:endParaRPr lang="de-DE" dirty="0"/>
          </a:p>
        </p:txBody>
      </p:sp>
      <p:sp>
        <p:nvSpPr>
          <p:cNvPr id="3" name="Inhaltsplatzhalter 2"/>
          <p:cNvSpPr>
            <a:spLocks noGrp="1"/>
          </p:cNvSpPr>
          <p:nvPr>
            <p:ph idx="1"/>
          </p:nvPr>
        </p:nvSpPr>
        <p:spPr/>
        <p:txBody>
          <a:bodyPr rtlCol="0">
            <a:normAutofit fontScale="55000" lnSpcReduction="20000"/>
          </a:bodyPr>
          <a:lstStyle/>
          <a:p>
            <a:pPr marL="0" indent="0" rtl="0">
              <a:buNone/>
            </a:pPr>
            <a:r>
              <a:rPr lang="lv-lv" sz="2700">
                <a:solidFill>
                  <a:schemeClr val="tx1"/>
                </a:solidFill>
                <a:latin typeface="+mn-lt"/>
              </a:rPr>
              <a:t>Jautājums:</a:t>
            </a:r>
            <a:endParaRPr lang="en-US" sz="2700" dirty="0">
              <a:solidFill>
                <a:schemeClr val="tx1"/>
              </a:solidFill>
              <a:latin typeface="+mn-lt"/>
            </a:endParaRPr>
          </a:p>
          <a:p>
            <a:pPr marL="0" indent="0" rtl="0">
              <a:buNone/>
            </a:pPr>
            <a:r>
              <a:rPr lang="lv-lv" sz="2700">
                <a:solidFill>
                  <a:schemeClr val="tx1"/>
                </a:solidFill>
                <a:latin typeface="+mn-lt"/>
              </a:rPr>
              <a:t>Vai EDP var atbildēt uz šādiem palīdzības lūgumiem no kompetentā Šveices prokurora Šveices korupcijas lietā?</a:t>
            </a:r>
            <a:endParaRPr lang="en-US" sz="2700" dirty="0">
              <a:solidFill>
                <a:schemeClr val="tx1"/>
              </a:solidFill>
              <a:latin typeface="+mn-lt"/>
            </a:endParaRPr>
          </a:p>
          <a:p>
            <a:pPr marL="457200" lvl="1" indent="0" rtl="0">
              <a:buNone/>
            </a:pPr>
            <a:endParaRPr lang="en-US" sz="2700" dirty="0">
              <a:solidFill>
                <a:schemeClr val="tx1"/>
              </a:solidFill>
              <a:latin typeface="+mn-lt"/>
            </a:endParaRPr>
          </a:p>
          <a:p>
            <a:pPr marL="914400" lvl="1" indent="-457200" rtl="0">
              <a:buFont typeface="+mj-lt"/>
              <a:buAutoNum type="alphaLcPeriod"/>
            </a:pPr>
            <a:r>
              <a:rPr lang="lv-lv" sz="2700">
                <a:solidFill>
                  <a:schemeClr val="tx1"/>
                </a:solidFill>
                <a:latin typeface="+mn-lt"/>
              </a:rPr>
              <a:t>Pārsūtīt liecinieka liecības, ko EDP ir saņēmis </a:t>
            </a:r>
            <a:r>
              <a:rPr lang="en-gb" sz="2700" i="1">
                <a:solidFill>
                  <a:schemeClr val="tx1"/>
                </a:solidFill>
                <a:latin typeface="+mn-lt"/>
              </a:rPr>
              <a:t>EPPO</a:t>
            </a:r>
            <a:r>
              <a:rPr lang="en-gb" sz="2700">
                <a:solidFill>
                  <a:schemeClr val="tx1"/>
                </a:solidFill>
                <a:latin typeface="+mn-lt"/>
              </a:rPr>
              <a:t> veikto izmeklēšanu laikā.</a:t>
            </a:r>
          </a:p>
          <a:p>
            <a:pPr marL="457200" lvl="1" indent="0" rtl="0">
              <a:buNone/>
            </a:pPr>
            <a:endParaRPr lang="en-US" sz="2700" dirty="0">
              <a:solidFill>
                <a:schemeClr val="tx1"/>
              </a:solidFill>
              <a:latin typeface="+mn-lt"/>
            </a:endParaRPr>
          </a:p>
          <a:p>
            <a:pPr marL="457200" lvl="1" indent="0" rtl="0">
              <a:buNone/>
            </a:pPr>
            <a:r>
              <a:rPr lang="lv-lv" sz="2700">
                <a:solidFill>
                  <a:schemeClr val="tx1"/>
                </a:solidFill>
                <a:latin typeface="+mn-lt"/>
              </a:rPr>
              <a:t>	1. Nr. / 2. Jā, bet tikai tādā gadījumā, ja Šveices lieta iekļauj FIA nodarījumu. / 3. Jā, un lietā nav jābūt iekļautam FIA nodarījumam.</a:t>
            </a:r>
          </a:p>
          <a:p>
            <a:pPr marL="914400" lvl="1" indent="-457200" rtl="0">
              <a:buFont typeface="+mj-lt"/>
              <a:buAutoNum type="alphaLcPeriod"/>
            </a:pPr>
            <a:endParaRPr lang="en-US" sz="2700" dirty="0">
              <a:solidFill>
                <a:schemeClr val="tx1"/>
              </a:solidFill>
              <a:latin typeface="+mn-lt"/>
            </a:endParaRPr>
          </a:p>
          <a:p>
            <a:pPr marL="457200" lvl="1" indent="0" rtl="0">
              <a:buNone/>
            </a:pPr>
            <a:r>
              <a:rPr lang="lv-lv" sz="2700">
                <a:solidFill>
                  <a:schemeClr val="tx1"/>
                </a:solidFill>
                <a:latin typeface="+mn-lt"/>
              </a:rPr>
              <a:t>b.	Nopratināt liecinieku saistībā ar Šveices apsūdzībām un uzklausīt tā liecības. </a:t>
            </a:r>
          </a:p>
          <a:p>
            <a:pPr marL="457200" lvl="1" indent="0" rtl="0">
              <a:buNone/>
            </a:pPr>
            <a:endParaRPr lang="en-US" sz="2700" dirty="0">
              <a:solidFill>
                <a:schemeClr val="tx1"/>
              </a:solidFill>
              <a:latin typeface="+mn-lt"/>
            </a:endParaRPr>
          </a:p>
          <a:p>
            <a:pPr marL="457200" lvl="1" indent="0" rtl="0">
              <a:buNone/>
            </a:pPr>
            <a:r>
              <a:rPr lang="lv-lv" sz="2700">
                <a:solidFill>
                  <a:schemeClr val="tx1"/>
                </a:solidFill>
                <a:latin typeface="+mn-lt"/>
              </a:rPr>
              <a:t>	1. Nr. / 2. Jā, bet tikai tādā gadījumā, ja Šveices lieta iekļauj FIA nodarījumu. / 3. Jā, un lietā nav jābūt iekļautam FIA nodarījumam.</a:t>
            </a:r>
          </a:p>
          <a:p>
            <a:pPr marL="457200" lvl="1" indent="0" rtl="0">
              <a:buNone/>
            </a:pPr>
            <a:endParaRPr lang="en-US" sz="2700" dirty="0">
              <a:solidFill>
                <a:schemeClr val="tx1"/>
              </a:solidFill>
              <a:latin typeface="+mn-lt"/>
            </a:endParaRPr>
          </a:p>
          <a:p>
            <a:pPr marL="457200" lvl="1" indent="0" rtl="0">
              <a:buNone/>
            </a:pPr>
            <a:r>
              <a:rPr lang="lv-lv" sz="2700">
                <a:solidFill>
                  <a:schemeClr val="tx1"/>
                </a:solidFill>
                <a:latin typeface="+mn-lt"/>
              </a:rPr>
              <a:t>c.	Organizēt aizdomās turētā, kas atrodas pirmstiesas apcietinājumā saistībā ar </a:t>
            </a:r>
            <a:r>
              <a:rPr lang="en-gb" sz="2700" i="1">
                <a:solidFill>
                  <a:schemeClr val="tx1"/>
                </a:solidFill>
                <a:latin typeface="+mn-lt"/>
              </a:rPr>
              <a:t>EPPO</a:t>
            </a:r>
            <a:r>
              <a:rPr lang="en-gb" sz="2700">
                <a:solidFill>
                  <a:schemeClr val="tx1"/>
                </a:solidFill>
                <a:latin typeface="+mn-lt"/>
              </a:rPr>
              <a:t> lietu, pārvest uz laiku uz Šveici, 	lai veiktu viņa nopratināšanu tur.</a:t>
            </a:r>
          </a:p>
          <a:p>
            <a:pPr marL="457200" lvl="1" indent="0" rtl="0">
              <a:buNone/>
            </a:pPr>
            <a:endParaRPr lang="en-US" sz="2700" dirty="0">
              <a:solidFill>
                <a:schemeClr val="tx1"/>
              </a:solidFill>
              <a:latin typeface="+mn-lt"/>
            </a:endParaRPr>
          </a:p>
          <a:p>
            <a:pPr marL="457200" lvl="1" indent="0" rtl="0">
              <a:buNone/>
            </a:pPr>
            <a:r>
              <a:rPr lang="lv-lv" sz="2700">
                <a:solidFill>
                  <a:schemeClr val="tx1"/>
                </a:solidFill>
                <a:latin typeface="+mn-lt"/>
              </a:rPr>
              <a:t>	1. Nr. / 2. Jā, bet tikai tādā gadījumā, ja Šveices lieta iekļauj FIA nodarījumu. / 3. Jā, un lietā nav jābūt iekļautam FIA nodarījumam.</a:t>
            </a:r>
          </a:p>
          <a:p>
            <a:pPr marL="914400" lvl="1" indent="-457200" rtl="0">
              <a:buFont typeface="+mj-lt"/>
              <a:buAutoNum type="alphaLcPeriod"/>
            </a:pPr>
            <a:endParaRPr lang="en-US" sz="2100" dirty="0"/>
          </a:p>
        </p:txBody>
      </p:sp>
      <p:sp>
        <p:nvSpPr>
          <p:cNvPr id="5" name="Dia számának helye 4">
            <a:extLst>
              <a:ext uri="{FF2B5EF4-FFF2-40B4-BE49-F238E27FC236}">
                <a16:creationId xmlns:a16="http://schemas.microsoft.com/office/drawing/2014/main" id="{CAE95D39-412D-4242-9CCE-62E571054987}"/>
              </a:ext>
            </a:extLst>
          </p:cNvPr>
          <p:cNvSpPr>
            <a:spLocks noGrp="1"/>
          </p:cNvSpPr>
          <p:nvPr>
            <p:ph type="sldNum" sz="quarter" idx="12"/>
          </p:nvPr>
        </p:nvSpPr>
        <p:spPr/>
        <p:txBody>
          <a:bodyPr rtlCol="0"/>
          <a:lstStyle/>
          <a:p>
            <a:pPr rtl="0"/>
            <a:fld id="{6113E31D-E2AB-40D1-8B51-AFA5AFEF393A}" type="slidenum">
              <a:rPr lang="en-US" smtClean="0"/>
              <a:t>21</a:t>
            </a:fld>
            <a:endParaRPr lang="en-US" dirty="0"/>
          </a:p>
        </p:txBody>
      </p:sp>
    </p:spTree>
    <p:extLst>
      <p:ext uri="{BB962C8B-B14F-4D97-AF65-F5344CB8AC3E}">
        <p14:creationId xmlns:p14="http://schemas.microsoft.com/office/powerpoint/2010/main" val="3554709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Attiecības ar trešām valstīm un starptautiskām organizācijām</a:t>
            </a:r>
            <a:endParaRPr lang="de-DE" dirty="0"/>
          </a:p>
        </p:txBody>
      </p:sp>
      <p:sp>
        <p:nvSpPr>
          <p:cNvPr id="3" name="Inhaltsplatzhalter 2"/>
          <p:cNvSpPr>
            <a:spLocks noGrp="1"/>
          </p:cNvSpPr>
          <p:nvPr>
            <p:ph idx="1"/>
          </p:nvPr>
        </p:nvSpPr>
        <p:spPr/>
        <p:txBody>
          <a:bodyPr rtlCol="0">
            <a:normAutofit fontScale="92500"/>
          </a:bodyPr>
          <a:lstStyle/>
          <a:p>
            <a:pPr marL="0" indent="0" rtl="0">
              <a:buNone/>
            </a:pPr>
            <a:r>
              <a:rPr lang="en-gb" sz="2100" b="1" i="1">
                <a:solidFill>
                  <a:schemeClr val="tx1"/>
                </a:solidFill>
                <a:latin typeface="+mn-lt"/>
              </a:rPr>
              <a:t>EPPO</a:t>
            </a:r>
            <a:r>
              <a:rPr lang="en-gb" sz="2100" b="1">
                <a:solidFill>
                  <a:schemeClr val="tx1"/>
                </a:solidFill>
                <a:latin typeface="+mn-lt"/>
              </a:rPr>
              <a:t> regulas 104. pants: </a:t>
            </a:r>
            <a:endParaRPr lang="en-US" sz="2100" b="1" dirty="0">
              <a:solidFill>
                <a:schemeClr val="tx1"/>
              </a:solidFill>
              <a:latin typeface="+mn-lt"/>
            </a:endParaRPr>
          </a:p>
          <a:p>
            <a:pPr rtl="0"/>
            <a:r>
              <a:rPr lang="lv-lv" sz="1900">
                <a:solidFill>
                  <a:schemeClr val="tx1"/>
                </a:solidFill>
                <a:latin typeface="+mn-lt"/>
              </a:rPr>
              <a:t>(6): </a:t>
            </a:r>
            <a:r>
              <a:rPr lang="en-gb" sz="1900" i="1">
                <a:solidFill>
                  <a:schemeClr val="tx1"/>
                </a:solidFill>
                <a:latin typeface="+mn-lt"/>
              </a:rPr>
              <a:t>EPPO</a:t>
            </a:r>
            <a:r>
              <a:rPr lang="en-gb" sz="1900">
                <a:solidFill>
                  <a:schemeClr val="tx1"/>
                </a:solidFill>
                <a:latin typeface="+mn-lt"/>
              </a:rPr>
              <a:t> var </a:t>
            </a:r>
            <a:r>
              <a:rPr lang="lv-lv" sz="1900" b="1">
                <a:solidFill>
                  <a:schemeClr val="tx1"/>
                </a:solidFill>
                <a:latin typeface="+mn-lt"/>
              </a:rPr>
              <a:t>sniegt </a:t>
            </a:r>
            <a:r>
              <a:rPr lang="lv-lv" sz="1900">
                <a:solidFill>
                  <a:schemeClr val="tx1"/>
                </a:solidFill>
                <a:latin typeface="+mn-lt"/>
              </a:rPr>
              <a:t>kompetentajām trešo valstu iestādēm vai starptautiskām organizācijām</a:t>
            </a:r>
            <a:r>
              <a:rPr lang="lv-lv" sz="1900" b="1">
                <a:solidFill>
                  <a:schemeClr val="tx1"/>
                </a:solidFill>
                <a:latin typeface="+mn-lt"/>
              </a:rPr>
              <a:t> informāciju vai pierādījumus, kas jau ir </a:t>
            </a:r>
            <a:r>
              <a:rPr lang="en-gb" sz="1900" b="1" i="1">
                <a:solidFill>
                  <a:schemeClr val="tx1"/>
                </a:solidFill>
                <a:latin typeface="+mn-lt"/>
              </a:rPr>
              <a:t>EPPO</a:t>
            </a:r>
            <a:r>
              <a:rPr lang="en-gb" sz="1900" b="1">
                <a:solidFill>
                  <a:schemeClr val="tx1"/>
                </a:solidFill>
                <a:latin typeface="+mn-lt"/>
              </a:rPr>
              <a:t> rīcībā</a:t>
            </a:r>
            <a:endParaRPr lang="de-DE" sz="1900" b="1" dirty="0">
              <a:solidFill>
                <a:schemeClr val="tx1"/>
              </a:solidFill>
              <a:latin typeface="+mn-lt"/>
            </a:endParaRPr>
          </a:p>
          <a:p>
            <a:pPr lvl="1" rtl="0">
              <a:lnSpc>
                <a:spcPct val="90000"/>
              </a:lnSpc>
              <a:buFont typeface="Wingdings" panose="05000000000000000000" pitchFamily="2" charset="2"/>
              <a:buChar char="Ø"/>
            </a:pPr>
            <a:r>
              <a:rPr lang="lv-lv" sz="1900">
                <a:solidFill>
                  <a:schemeClr val="tx1"/>
                </a:solidFill>
                <a:latin typeface="+mn-lt"/>
              </a:rPr>
              <a:t>Nenotiek jaunu liecinieku pratināšana — </a:t>
            </a:r>
            <a:r>
              <a:rPr lang="lv-lv" sz="1900" u="sng">
                <a:solidFill>
                  <a:schemeClr val="tx1"/>
                </a:solidFill>
                <a:latin typeface="+mn-lt"/>
              </a:rPr>
              <a:t>pirmā izvēle zem b. būtu pareizā</a:t>
            </a:r>
            <a:endParaRPr lang="en-US" sz="1900" dirty="0">
              <a:solidFill>
                <a:schemeClr val="tx1"/>
              </a:solidFill>
              <a:latin typeface="+mn-lt"/>
            </a:endParaRPr>
          </a:p>
          <a:p>
            <a:pPr lvl="1" rtl="0">
              <a:lnSpc>
                <a:spcPct val="90000"/>
              </a:lnSpc>
              <a:buFont typeface="Wingdings" panose="05000000000000000000" pitchFamily="2" charset="2"/>
              <a:buChar char="Ø"/>
            </a:pPr>
            <a:r>
              <a:rPr lang="lv-lv" sz="1900">
                <a:solidFill>
                  <a:schemeClr val="tx1"/>
                </a:solidFill>
                <a:latin typeface="+mn-lt"/>
              </a:rPr>
              <a:t>Nav nepieciešams iekļaut FIA noziedzīgu nodarījumu — </a:t>
            </a:r>
            <a:r>
              <a:rPr lang="lv-lv" sz="1900" u="sng">
                <a:solidFill>
                  <a:schemeClr val="tx1"/>
                </a:solidFill>
                <a:latin typeface="+mn-lt"/>
              </a:rPr>
              <a:t>trešā izvēle zem a. būtu pareizā</a:t>
            </a:r>
          </a:p>
          <a:p>
            <a:pPr lvl="1" rtl="0">
              <a:lnSpc>
                <a:spcPct val="90000"/>
              </a:lnSpc>
              <a:buFont typeface="Wingdings" panose="05000000000000000000" pitchFamily="2" charset="2"/>
              <a:buChar char="Ø"/>
            </a:pPr>
            <a:r>
              <a:rPr lang="lv-lv" sz="1900">
                <a:solidFill>
                  <a:schemeClr val="tx1"/>
                </a:solidFill>
                <a:latin typeface="+mn-lt"/>
              </a:rPr>
              <a:t>Ja nu ir nepieciešama savstarpība?</a:t>
            </a:r>
          </a:p>
          <a:p>
            <a:pPr marL="342900" lvl="1" indent="-342900" rtl="0">
              <a:buFont typeface="Arial" panose="020B0604020202020204" pitchFamily="34" charset="0"/>
              <a:buChar char="•"/>
            </a:pPr>
            <a:r>
              <a:rPr lang="lv-lv" sz="1900">
                <a:solidFill>
                  <a:schemeClr val="tx1"/>
                </a:solidFill>
                <a:latin typeface="+mn-lt"/>
              </a:rPr>
              <a:t>Pēc apspriešanās ar Pastāvīgo palātu EDP, kurš nodarbojas ar lietu, lemj par jebkādu šādu informācijas vai pierādījuma pārsūtīšanu </a:t>
            </a:r>
            <a:r>
              <a:rPr lang="lv-lv" sz="1900" b="1">
                <a:solidFill>
                  <a:schemeClr val="tx1"/>
                </a:solidFill>
                <a:latin typeface="+mn-lt"/>
              </a:rPr>
              <a:t>saskaņā ar savas dalībvalsts tiesību aktiem un </a:t>
            </a:r>
            <a:r>
              <a:rPr lang="en-gb" sz="1900" b="1" i="1">
                <a:solidFill>
                  <a:schemeClr val="tx1"/>
                </a:solidFill>
                <a:latin typeface="+mn-lt"/>
              </a:rPr>
              <a:t>EPPO</a:t>
            </a:r>
            <a:r>
              <a:rPr lang="lv-lv" sz="1900" b="1">
                <a:solidFill>
                  <a:schemeClr val="tx1"/>
                </a:solidFill>
                <a:latin typeface="+mn-lt"/>
              </a:rPr>
              <a:t> regulu</a:t>
            </a:r>
          </a:p>
          <a:p>
            <a:pPr lvl="1" rtl="0">
              <a:lnSpc>
                <a:spcPct val="90000"/>
              </a:lnSpc>
              <a:buFont typeface="Wingdings" panose="05000000000000000000" pitchFamily="2" charset="2"/>
              <a:buChar char="Ø"/>
            </a:pPr>
            <a:r>
              <a:rPr lang="lv-lv" sz="1900">
                <a:solidFill>
                  <a:schemeClr val="tx1"/>
                </a:solidFill>
                <a:latin typeface="+mn-lt"/>
              </a:rPr>
              <a:t>Kas ir noteikts</a:t>
            </a:r>
            <a:r>
              <a:rPr lang="en-gb" sz="1900" i="1">
                <a:solidFill>
                  <a:schemeClr val="tx1"/>
                </a:solidFill>
                <a:latin typeface="+mn-lt"/>
              </a:rPr>
              <a:t> EPPO</a:t>
            </a:r>
            <a:r>
              <a:rPr lang="en-gb" sz="1900">
                <a:solidFill>
                  <a:schemeClr val="tx1"/>
                </a:solidFill>
                <a:latin typeface="+mn-lt"/>
              </a:rPr>
              <a:t> regulā?</a:t>
            </a:r>
          </a:p>
          <a:p>
            <a:pPr rtl="0"/>
            <a:r>
              <a:rPr lang="lv-lv" sz="1900">
                <a:solidFill>
                  <a:schemeClr val="tx1"/>
                </a:solidFill>
                <a:latin typeface="+mn-lt"/>
              </a:rPr>
              <a:t>(7): </a:t>
            </a:r>
            <a:r>
              <a:rPr lang="lv-lv" sz="1900" b="1">
                <a:solidFill>
                  <a:schemeClr val="tx1"/>
                </a:solidFill>
                <a:latin typeface="+mn-lt"/>
              </a:rPr>
              <a:t>Izdošana</a:t>
            </a:r>
            <a:r>
              <a:rPr lang="lv-lv" sz="1900">
                <a:solidFill>
                  <a:schemeClr val="tx1"/>
                </a:solidFill>
                <a:latin typeface="+mn-lt"/>
              </a:rPr>
              <a:t>: EDP, kurš nodarbojas ar lietu, </a:t>
            </a:r>
            <a:r>
              <a:rPr lang="lv-lv" sz="1900" b="1">
                <a:solidFill>
                  <a:schemeClr val="tx1"/>
                </a:solidFill>
                <a:latin typeface="+mn-lt"/>
              </a:rPr>
              <a:t>var lūgt savas dalībvalsts kompetentajai iestādei izdot pieprasījumu par izdošanu</a:t>
            </a:r>
            <a:r>
              <a:rPr lang="lv-lv" sz="1900">
                <a:solidFill>
                  <a:schemeClr val="tx1"/>
                </a:solidFill>
                <a:latin typeface="+mn-lt"/>
              </a:rPr>
              <a:t> saskaņā ar piemērojamiem līgumiem un/vai valsts tiesību aktiem.</a:t>
            </a:r>
          </a:p>
          <a:p>
            <a:pPr lvl="1" rtl="0">
              <a:lnSpc>
                <a:spcPct val="90000"/>
              </a:lnSpc>
              <a:buFont typeface="Wingdings" panose="05000000000000000000" pitchFamily="2" charset="2"/>
              <a:buChar char="Ø"/>
            </a:pPr>
            <a:r>
              <a:rPr lang="lv-lv" sz="1900">
                <a:solidFill>
                  <a:schemeClr val="tx1"/>
                </a:solidFill>
                <a:latin typeface="+mn-lt"/>
              </a:rPr>
              <a:t>Valsts kompetentās iestādes loma?</a:t>
            </a:r>
          </a:p>
          <a:p>
            <a:pPr lvl="1" rtl="0">
              <a:lnSpc>
                <a:spcPct val="90000"/>
              </a:lnSpc>
              <a:buFont typeface="Wingdings" panose="05000000000000000000" pitchFamily="2" charset="2"/>
              <a:buChar char="Ø"/>
            </a:pPr>
            <a:r>
              <a:rPr lang="en-gb" sz="1900" i="1">
                <a:solidFill>
                  <a:schemeClr val="tx1"/>
                </a:solidFill>
                <a:latin typeface="+mn-lt"/>
              </a:rPr>
              <a:t>EPPO</a:t>
            </a:r>
            <a:r>
              <a:rPr lang="en-gb" sz="1900">
                <a:solidFill>
                  <a:schemeClr val="tx1"/>
                </a:solidFill>
                <a:latin typeface="+mn-lt"/>
              </a:rPr>
              <a:t> kompetencē nav ienākošie pieprasījumi par izdošanu </a:t>
            </a:r>
            <a:r>
              <a:rPr lang="lv-lv"/>
              <a:t>— </a:t>
            </a:r>
            <a:r>
              <a:rPr lang="lv-lv" sz="1800" u="sng">
                <a:solidFill>
                  <a:schemeClr val="tx1"/>
                </a:solidFill>
                <a:latin typeface="+mn-lt"/>
              </a:rPr>
              <a:t>pirmā izvēle zem c. būtu pareizā</a:t>
            </a:r>
            <a:endParaRPr lang="de-DE" dirty="0"/>
          </a:p>
          <a:p>
            <a:pPr lvl="1" rtl="0">
              <a:lnSpc>
                <a:spcPct val="90000"/>
              </a:lnSpc>
              <a:buFont typeface="Wingdings" panose="05000000000000000000" pitchFamily="2" charset="2"/>
              <a:buChar char="Ø"/>
            </a:pPr>
            <a:endParaRPr lang="de-DE" dirty="0"/>
          </a:p>
        </p:txBody>
      </p:sp>
      <p:sp>
        <p:nvSpPr>
          <p:cNvPr id="5" name="Dia számának helye 4">
            <a:extLst>
              <a:ext uri="{FF2B5EF4-FFF2-40B4-BE49-F238E27FC236}">
                <a16:creationId xmlns:a16="http://schemas.microsoft.com/office/drawing/2014/main" id="{39E804E3-8FFD-40E3-99D8-E680D756243E}"/>
              </a:ext>
            </a:extLst>
          </p:cNvPr>
          <p:cNvSpPr>
            <a:spLocks noGrp="1"/>
          </p:cNvSpPr>
          <p:nvPr>
            <p:ph type="sldNum" sz="quarter" idx="12"/>
          </p:nvPr>
        </p:nvSpPr>
        <p:spPr/>
        <p:txBody>
          <a:bodyPr rtlCol="0"/>
          <a:lstStyle/>
          <a:p>
            <a:pPr rtl="0"/>
            <a:fld id="{6113E31D-E2AB-40D1-8B51-AFA5AFEF393A}" type="slidenum">
              <a:rPr lang="en-US" smtClean="0"/>
              <a:t>22</a:t>
            </a:fld>
            <a:endParaRPr lang="en-US" dirty="0"/>
          </a:p>
        </p:txBody>
      </p:sp>
    </p:spTree>
    <p:extLst>
      <p:ext uri="{BB962C8B-B14F-4D97-AF65-F5344CB8AC3E}">
        <p14:creationId xmlns:p14="http://schemas.microsoft.com/office/powerpoint/2010/main" val="2450596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Sadarbība ar neiesaistītajām dalībvalstīm</a:t>
            </a:r>
            <a:endParaRPr lang="de-DE" dirty="0"/>
          </a:p>
        </p:txBody>
      </p:sp>
      <p:sp>
        <p:nvSpPr>
          <p:cNvPr id="3" name="Inhaltsplatzhalter 2"/>
          <p:cNvSpPr>
            <a:spLocks noGrp="1"/>
          </p:cNvSpPr>
          <p:nvPr>
            <p:ph idx="1"/>
          </p:nvPr>
        </p:nvSpPr>
        <p:spPr/>
        <p:txBody>
          <a:bodyPr rtlCol="0">
            <a:normAutofit/>
          </a:bodyPr>
          <a:lstStyle/>
          <a:p>
            <a:pPr marL="0" indent="0" rtl="0">
              <a:buNone/>
            </a:pPr>
            <a:r>
              <a:rPr lang="lv-lv" sz="2400">
                <a:solidFill>
                  <a:schemeClr val="tx1"/>
                </a:solidFill>
                <a:latin typeface="+mn-lt"/>
              </a:rPr>
              <a:t>Jautājums:</a:t>
            </a:r>
            <a:endParaRPr lang="en-US" sz="2400" dirty="0">
              <a:solidFill>
                <a:schemeClr val="tx1"/>
              </a:solidFill>
              <a:latin typeface="+mn-lt"/>
            </a:endParaRPr>
          </a:p>
          <a:p>
            <a:pPr marL="0" indent="0" rtl="0">
              <a:buNone/>
            </a:pPr>
            <a:r>
              <a:rPr lang="lv-lv" sz="2400">
                <a:solidFill>
                  <a:schemeClr val="tx1"/>
                </a:solidFill>
                <a:latin typeface="+mn-lt"/>
              </a:rPr>
              <a:t>Kāds ir EDP juridiskais pamats meklēt kompetentā prokurora Īrijā?</a:t>
            </a:r>
            <a:endParaRPr lang="en-US" sz="2400" dirty="0">
              <a:solidFill>
                <a:schemeClr val="tx1"/>
              </a:solidFill>
              <a:latin typeface="+mn-lt"/>
            </a:endParaRPr>
          </a:p>
          <a:p>
            <a:pPr marL="457200" lvl="1" indent="0" rtl="0">
              <a:buNone/>
            </a:pPr>
            <a:endParaRPr lang="en-US" sz="2000" dirty="0">
              <a:solidFill>
                <a:schemeClr val="tx1"/>
              </a:solidFill>
              <a:latin typeface="+mn-lt"/>
            </a:endParaRPr>
          </a:p>
          <a:p>
            <a:pPr marL="914400" lvl="1" indent="-457200" rtl="0">
              <a:buFont typeface="+mj-lt"/>
              <a:buAutoNum type="alphaLcPeriod"/>
            </a:pPr>
            <a:r>
              <a:rPr lang="lv-lv" sz="2000">
                <a:solidFill>
                  <a:schemeClr val="tx1"/>
                </a:solidFill>
                <a:latin typeface="+mn-lt"/>
              </a:rPr>
              <a:t>Attiecībā uz </a:t>
            </a:r>
            <a:r>
              <a:rPr lang="en-gb" sz="2000" i="1">
                <a:solidFill>
                  <a:schemeClr val="tx1"/>
                </a:solidFill>
                <a:latin typeface="+mn-lt"/>
              </a:rPr>
              <a:t>EPPO</a:t>
            </a:r>
            <a:r>
              <a:rPr lang="en-gb" sz="2000">
                <a:solidFill>
                  <a:schemeClr val="tx1"/>
                </a:solidFill>
                <a:latin typeface="+mn-lt"/>
              </a:rPr>
              <a:t>: </a:t>
            </a:r>
            <a:r>
              <a:rPr lang="en-gb" sz="2000" i="1">
                <a:solidFill>
                  <a:schemeClr val="tx1"/>
                </a:solidFill>
                <a:latin typeface="+mn-lt"/>
              </a:rPr>
              <a:t>EPPO</a:t>
            </a:r>
            <a:r>
              <a:rPr lang="en-gb" sz="2000">
                <a:solidFill>
                  <a:schemeClr val="tx1"/>
                </a:solidFill>
                <a:latin typeface="+mn-lt"/>
              </a:rPr>
              <a:t> regula; attiecībā uz Īriju: Padomes Akts (2000. gada 29. maijs), ar ko izstrādā Konvenciju par Eiropas Savienības dalībvalstu savstarpēju palīdzību krimināllietās</a:t>
            </a:r>
          </a:p>
          <a:p>
            <a:pPr marL="914400" lvl="1" indent="-457200" rtl="0">
              <a:buFont typeface="+mj-lt"/>
              <a:buAutoNum type="alphaLcPeriod"/>
            </a:pPr>
            <a:r>
              <a:rPr lang="lv-lv" sz="2000">
                <a:solidFill>
                  <a:schemeClr val="tx1"/>
                </a:solidFill>
                <a:latin typeface="+mn-lt"/>
              </a:rPr>
              <a:t>Darba nolīgums starp</a:t>
            </a:r>
            <a:r>
              <a:rPr lang="en-gb" sz="2000" i="1">
                <a:solidFill>
                  <a:schemeClr val="tx1"/>
                </a:solidFill>
                <a:latin typeface="+mn-lt"/>
              </a:rPr>
              <a:t> EPPO </a:t>
            </a:r>
            <a:r>
              <a:rPr lang="en-gb" sz="2000">
                <a:solidFill>
                  <a:schemeClr val="tx1"/>
                </a:solidFill>
                <a:latin typeface="+mn-lt"/>
              </a:rPr>
              <a:t>un Īriju.</a:t>
            </a:r>
          </a:p>
          <a:p>
            <a:pPr marL="914400" lvl="1" indent="-457200" rtl="0">
              <a:buFont typeface="+mj-lt"/>
              <a:buAutoNum type="alphaLcPeriod"/>
            </a:pPr>
            <a:r>
              <a:rPr lang="lv-lv" sz="2000">
                <a:solidFill>
                  <a:schemeClr val="tx1"/>
                </a:solidFill>
                <a:latin typeface="+mn-lt"/>
              </a:rPr>
              <a:t>Sadarbības nolīgums starp ES un visām neiesaistītajām dalībvalstīm.</a:t>
            </a:r>
          </a:p>
          <a:p>
            <a:pPr marL="914400" lvl="1" indent="-457200" rtl="0">
              <a:buFont typeface="+mj-lt"/>
              <a:buAutoNum type="alphaLcPeriod"/>
            </a:pPr>
            <a:r>
              <a:rPr lang="lv-lv" sz="2000">
                <a:solidFill>
                  <a:schemeClr val="tx1"/>
                </a:solidFill>
                <a:latin typeface="+mn-lt"/>
              </a:rPr>
              <a:t>Līguma par Eiropas Savienības darbību 325. pants</a:t>
            </a:r>
          </a:p>
        </p:txBody>
      </p:sp>
      <p:sp>
        <p:nvSpPr>
          <p:cNvPr id="5" name="Dia számának helye 4">
            <a:extLst>
              <a:ext uri="{FF2B5EF4-FFF2-40B4-BE49-F238E27FC236}">
                <a16:creationId xmlns:a16="http://schemas.microsoft.com/office/drawing/2014/main" id="{41817D22-C4C8-452B-804F-16C40C73DDB8}"/>
              </a:ext>
            </a:extLst>
          </p:cNvPr>
          <p:cNvSpPr>
            <a:spLocks noGrp="1"/>
          </p:cNvSpPr>
          <p:nvPr>
            <p:ph type="sldNum" sz="quarter" idx="12"/>
          </p:nvPr>
        </p:nvSpPr>
        <p:spPr/>
        <p:txBody>
          <a:bodyPr rtlCol="0"/>
          <a:lstStyle/>
          <a:p>
            <a:pPr rtl="0"/>
            <a:fld id="{6113E31D-E2AB-40D1-8B51-AFA5AFEF393A}" type="slidenum">
              <a:rPr lang="en-US" smtClean="0"/>
              <a:t>23</a:t>
            </a:fld>
            <a:endParaRPr lang="en-US" dirty="0"/>
          </a:p>
        </p:txBody>
      </p:sp>
    </p:spTree>
    <p:extLst>
      <p:ext uri="{BB962C8B-B14F-4D97-AF65-F5344CB8AC3E}">
        <p14:creationId xmlns:p14="http://schemas.microsoft.com/office/powerpoint/2010/main" val="1078911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Sadarbība ar neiesaistītajām dalībvalstīm</a:t>
            </a:r>
            <a:endParaRPr lang="de-DE" dirty="0"/>
          </a:p>
        </p:txBody>
      </p:sp>
      <p:sp>
        <p:nvSpPr>
          <p:cNvPr id="3" name="Inhaltsplatzhalter 2"/>
          <p:cNvSpPr>
            <a:spLocks noGrp="1"/>
          </p:cNvSpPr>
          <p:nvPr>
            <p:ph idx="1"/>
          </p:nvPr>
        </p:nvSpPr>
        <p:spPr/>
        <p:txBody>
          <a:bodyPr rtlCol="0">
            <a:normAutofit fontScale="92500" lnSpcReduction="20000"/>
          </a:bodyPr>
          <a:lstStyle/>
          <a:p>
            <a:pPr marL="0" indent="0" rtl="0">
              <a:buNone/>
            </a:pPr>
            <a:r>
              <a:rPr lang="en-gb" sz="1800" b="1" i="1">
                <a:solidFill>
                  <a:schemeClr val="tx1"/>
                </a:solidFill>
                <a:latin typeface="+mn-lt"/>
              </a:rPr>
              <a:t>EPPO</a:t>
            </a:r>
            <a:r>
              <a:rPr lang="en-gb" sz="1800" b="1">
                <a:solidFill>
                  <a:schemeClr val="tx1"/>
                </a:solidFill>
                <a:latin typeface="+mn-lt"/>
              </a:rPr>
              <a:t> regulas 105. pants: </a:t>
            </a:r>
            <a:endParaRPr lang="en-US" sz="1800" b="1" dirty="0">
              <a:solidFill>
                <a:schemeClr val="tx1"/>
              </a:solidFill>
              <a:latin typeface="+mn-lt"/>
            </a:endParaRPr>
          </a:p>
          <a:p>
            <a:pPr rtl="0"/>
            <a:r>
              <a:rPr lang="lv-lv" sz="1800">
                <a:solidFill>
                  <a:schemeClr val="tx1"/>
                </a:solidFill>
                <a:latin typeface="+mn-lt"/>
              </a:rPr>
              <a:t>(1): 99. panta 3. punktā minētās </a:t>
            </a:r>
            <a:r>
              <a:rPr lang="lv-lv" sz="1800" b="1">
                <a:solidFill>
                  <a:schemeClr val="tx1"/>
                </a:solidFill>
                <a:latin typeface="+mn-lt"/>
              </a:rPr>
              <a:t>darba vienošanās</a:t>
            </a:r>
            <a:r>
              <a:rPr lang="lv-lv" sz="1800">
                <a:solidFill>
                  <a:schemeClr val="tx1"/>
                </a:solidFill>
                <a:latin typeface="+mn-lt"/>
              </a:rPr>
              <a:t>; bet tās attiecas tikai uz </a:t>
            </a:r>
            <a:r>
              <a:rPr lang="lv-lv" sz="1800" b="1">
                <a:solidFill>
                  <a:schemeClr val="tx1"/>
                </a:solidFill>
                <a:latin typeface="+mn-lt"/>
              </a:rPr>
              <a:t>stratēģiskās informācijas</a:t>
            </a:r>
            <a:r>
              <a:rPr lang="lv-lv" sz="1800">
                <a:solidFill>
                  <a:schemeClr val="tx1"/>
                </a:solidFill>
                <a:latin typeface="+mn-lt"/>
              </a:rPr>
              <a:t> apmaiņu un </a:t>
            </a:r>
            <a:r>
              <a:rPr lang="lv-lv" sz="1800" b="1">
                <a:solidFill>
                  <a:schemeClr val="tx1"/>
                </a:solidFill>
                <a:latin typeface="+mn-lt"/>
              </a:rPr>
              <a:t>uz sadarbības koordinatoru norīkošanu – </a:t>
            </a:r>
            <a:r>
              <a:rPr lang="lv-lv" sz="1800" u="sng">
                <a:solidFill>
                  <a:schemeClr val="tx1"/>
                </a:solidFill>
                <a:latin typeface="+mn-lt"/>
              </a:rPr>
              <a:t>atbilde “b” būtu nepareiza</a:t>
            </a:r>
            <a:endParaRPr lang="en-US" sz="1800" b="1" dirty="0">
              <a:solidFill>
                <a:schemeClr val="tx1"/>
              </a:solidFill>
              <a:latin typeface="+mn-lt"/>
            </a:endParaRPr>
          </a:p>
          <a:p>
            <a:pPr rtl="0"/>
            <a:r>
              <a:rPr lang="lv-lv" sz="1800">
                <a:solidFill>
                  <a:schemeClr val="tx1"/>
                </a:solidFill>
                <a:latin typeface="+mn-lt"/>
              </a:rPr>
              <a:t>(2):  </a:t>
            </a:r>
            <a:r>
              <a:rPr lang="en-gb" sz="1800" i="1">
                <a:solidFill>
                  <a:schemeClr val="tx1"/>
                </a:solidFill>
                <a:latin typeface="+mn-lt"/>
              </a:rPr>
              <a:t>EPPO</a:t>
            </a:r>
            <a:r>
              <a:rPr lang="en-gb" sz="1800">
                <a:solidFill>
                  <a:schemeClr val="tx1"/>
                </a:solidFill>
                <a:latin typeface="+mn-lt"/>
              </a:rPr>
              <a:t> var noteikt</a:t>
            </a:r>
            <a:r>
              <a:rPr lang="lv-lv" sz="1800" b="1">
                <a:solidFill>
                  <a:schemeClr val="tx1"/>
                </a:solidFill>
                <a:latin typeface="+mn-lt"/>
              </a:rPr>
              <a:t> kontaktpunktus</a:t>
            </a:r>
            <a:r>
              <a:rPr lang="lv-lv" sz="1800">
                <a:solidFill>
                  <a:schemeClr val="tx1"/>
                </a:solidFill>
                <a:latin typeface="+mn-lt"/>
              </a:rPr>
              <a:t> šajās dalībvalstīs;</a:t>
            </a:r>
          </a:p>
          <a:p>
            <a:pPr rtl="0"/>
            <a:r>
              <a:rPr lang="lv-lv" sz="1800">
                <a:solidFill>
                  <a:schemeClr val="tx1"/>
                </a:solidFill>
                <a:latin typeface="+mn-lt"/>
              </a:rPr>
              <a:t>(3): </a:t>
            </a:r>
            <a:r>
              <a:rPr lang="lv-lv" sz="1800" b="1">
                <a:solidFill>
                  <a:schemeClr val="tx1"/>
                </a:solidFill>
                <a:latin typeface="+mn-lt"/>
              </a:rPr>
              <a:t>tiesību instruments</a:t>
            </a:r>
            <a:r>
              <a:rPr lang="lv-lv" sz="1800">
                <a:solidFill>
                  <a:schemeClr val="tx1"/>
                </a:solidFill>
                <a:latin typeface="+mn-lt"/>
              </a:rPr>
              <a:t> par sadarbību starp </a:t>
            </a:r>
            <a:r>
              <a:rPr lang="en-gb" sz="1800" i="1">
                <a:solidFill>
                  <a:schemeClr val="tx1"/>
                </a:solidFill>
                <a:latin typeface="+mn-lt"/>
              </a:rPr>
              <a:t>EPPO </a:t>
            </a:r>
            <a:r>
              <a:rPr lang="en-gb" sz="1800">
                <a:solidFill>
                  <a:schemeClr val="tx1"/>
                </a:solidFill>
                <a:latin typeface="+mn-lt"/>
              </a:rPr>
              <a:t>un neiesaistīto 
</a:t>
            </a:r>
            <a:br>
              <a:rPr lang="de-DE" sz="1800" dirty="0">
                <a:solidFill>
                  <a:schemeClr val="tx1"/>
                </a:solidFill>
                <a:latin typeface="+mn-lt"/>
              </a:rPr>
            </a:br>
            <a:r>
              <a:rPr lang="lv-lv" sz="1800">
                <a:solidFill>
                  <a:schemeClr val="tx1"/>
                </a:solidFill>
                <a:latin typeface="+mn-lt"/>
              </a:rPr>
              <a:t>dalībvalsti? – šeit </a:t>
            </a:r>
            <a:r>
              <a:rPr lang="lv-lv" sz="1800" u="sng">
                <a:solidFill>
                  <a:schemeClr val="tx1"/>
                </a:solidFill>
                <a:latin typeface="+mn-lt"/>
              </a:rPr>
              <a:t>atbilde būtu “c”, taču šāds tiesību instruments neeksistē (vēl)</a:t>
            </a:r>
            <a:endParaRPr lang="en-US" sz="1800" dirty="0">
              <a:solidFill>
                <a:schemeClr val="tx1"/>
              </a:solidFill>
              <a:latin typeface="+mn-lt"/>
            </a:endParaRPr>
          </a:p>
          <a:p>
            <a:pPr rtl="0"/>
            <a:r>
              <a:rPr lang="lv-lv" sz="1800" b="1">
                <a:solidFill>
                  <a:schemeClr val="tx1"/>
                </a:solidFill>
                <a:latin typeface="+mn-lt"/>
              </a:rPr>
              <a:t>Ja nav šāda īpaša (jauna) tiesību instrumenta:</a:t>
            </a:r>
            <a:r>
              <a:rPr lang="lv-lv" sz="1800">
                <a:solidFill>
                  <a:schemeClr val="tx1"/>
                </a:solidFill>
                <a:latin typeface="+mn-lt"/>
              </a:rPr>
              <a:t> Dalībvalstis paziņo </a:t>
            </a:r>
            <a:r>
              <a:rPr lang="en-gb" sz="1800" b="1" i="1">
                <a:solidFill>
                  <a:schemeClr val="tx1"/>
                </a:solidFill>
                <a:latin typeface="+mn-lt"/>
              </a:rPr>
              <a:t>EPPO</a:t>
            </a:r>
            <a:r>
              <a:rPr lang="lv-lv" sz="1800" b="1">
                <a:solidFill>
                  <a:schemeClr val="tx1"/>
                </a:solidFill>
                <a:latin typeface="+mn-lt"/>
              </a:rPr>
              <a:t> kā kompetento iestādi </a:t>
            </a:r>
            <a:r>
              <a:rPr lang="lv-lv" sz="1800">
                <a:solidFill>
                  <a:schemeClr val="tx1"/>
                </a:solidFill>
                <a:latin typeface="+mn-lt"/>
              </a:rPr>
              <a:t>nolūkā īstenot Savienības aktus par tiesu iestāžu sadarbību</a:t>
            </a:r>
          </a:p>
          <a:p>
            <a:pPr rtl="0"/>
            <a:r>
              <a:rPr lang="lv-lv" sz="1800" u="sng">
                <a:solidFill>
                  <a:schemeClr val="tx1"/>
                </a:solidFill>
                <a:latin typeface="+mn-lt"/>
              </a:rPr>
              <a:t>tādēļ atbilde “a” ir pareizā, raugoties no</a:t>
            </a:r>
            <a:r>
              <a:rPr lang="en-gb" sz="1800" i="1" u="sng">
                <a:solidFill>
                  <a:schemeClr val="tx1"/>
                </a:solidFill>
                <a:latin typeface="+mn-lt"/>
              </a:rPr>
              <a:t> EPPO</a:t>
            </a:r>
            <a:r>
              <a:rPr lang="en-gb" sz="1800" u="sng">
                <a:solidFill>
                  <a:schemeClr val="tx1"/>
                </a:solidFill>
                <a:latin typeface="+mn-lt"/>
              </a:rPr>
              <a:t> regulas viedokļa, </a:t>
            </a:r>
            <a:r>
              <a:rPr lang="en-gb" sz="1800">
                <a:solidFill>
                  <a:schemeClr val="tx1"/>
                </a:solidFill>
                <a:latin typeface="+mn-lt"/>
              </a:rPr>
              <a:t>bet:</a:t>
            </a:r>
          </a:p>
          <a:p>
            <a:pPr lvl="1" rtl="0">
              <a:lnSpc>
                <a:spcPct val="110000"/>
              </a:lnSpc>
              <a:buFont typeface="Wingdings" panose="05000000000000000000" pitchFamily="2" charset="2"/>
              <a:buChar char="Ø"/>
            </a:pPr>
            <a:r>
              <a:rPr lang="lv-lv">
                <a:solidFill>
                  <a:schemeClr val="tx1"/>
                </a:solidFill>
                <a:latin typeface="+mn-lt"/>
              </a:rPr>
              <a:t>Tikai </a:t>
            </a:r>
            <a:r>
              <a:rPr lang="lv-lv" b="1">
                <a:solidFill>
                  <a:schemeClr val="tx1"/>
                </a:solidFill>
                <a:latin typeface="+mn-lt"/>
              </a:rPr>
              <a:t>iesaistītajām dalībvalstīm </a:t>
            </a:r>
            <a:r>
              <a:rPr lang="lv-lv">
                <a:solidFill>
                  <a:schemeClr val="tx1"/>
                </a:solidFill>
                <a:latin typeface="+mn-lt"/>
              </a:rPr>
              <a:t>ir noteikts šāds pienākums iecelt </a:t>
            </a:r>
            <a:r>
              <a:rPr lang="en-gb" i="1">
                <a:solidFill>
                  <a:schemeClr val="tx1"/>
                </a:solidFill>
                <a:latin typeface="+mn-lt"/>
              </a:rPr>
              <a:t>EPPO</a:t>
            </a:r>
            <a:r>
              <a:rPr lang="en-gb">
                <a:solidFill>
                  <a:schemeClr val="tx1"/>
                </a:solidFill>
                <a:latin typeface="+mn-lt"/>
              </a:rPr>
              <a:t> un tādējādi </a:t>
            </a:r>
            <a:r>
              <a:rPr lang="en-gb" i="1">
                <a:solidFill>
                  <a:schemeClr val="tx1"/>
                </a:solidFill>
                <a:latin typeface="+mn-lt"/>
              </a:rPr>
              <a:t>EPPO</a:t>
            </a:r>
            <a:r>
              <a:rPr lang="en-gb">
                <a:solidFill>
                  <a:schemeClr val="tx1"/>
                </a:solidFill>
                <a:latin typeface="+mn-lt"/>
              </a:rPr>
              <a:t> pielīdzināt pašu tiesu iestādēm. 325. pants: nav pietiekama pienākuma īstenot sadarbību krimināllietās, tādēļ </a:t>
            </a:r>
            <a:r>
              <a:rPr lang="lv-lv" u="sng">
                <a:solidFill>
                  <a:schemeClr val="tx1"/>
                </a:solidFill>
                <a:latin typeface="+mn-lt"/>
              </a:rPr>
              <a:t>atbilde “b” nebūtu pareiza</a:t>
            </a:r>
            <a:r>
              <a:rPr lang="lv-lv">
                <a:solidFill>
                  <a:schemeClr val="tx1"/>
                </a:solidFill>
                <a:latin typeface="+mn-lt"/>
              </a:rPr>
              <a:t>.</a:t>
            </a:r>
          </a:p>
          <a:p>
            <a:pPr lvl="1" rtl="0">
              <a:lnSpc>
                <a:spcPct val="110000"/>
              </a:lnSpc>
              <a:buFont typeface="Wingdings" panose="05000000000000000000" pitchFamily="2" charset="2"/>
              <a:buChar char="Ø"/>
            </a:pPr>
            <a:r>
              <a:rPr lang="lv-lv">
                <a:solidFill>
                  <a:schemeClr val="tx1"/>
                </a:solidFill>
                <a:latin typeface="+mn-lt"/>
              </a:rPr>
              <a:t>Atbilst LESD 82. pantam? – attiecas tikai uz </a:t>
            </a:r>
            <a:r>
              <a:rPr lang="lv-lv" b="1">
                <a:solidFill>
                  <a:schemeClr val="tx1"/>
                </a:solidFill>
                <a:latin typeface="+mn-lt"/>
              </a:rPr>
              <a:t>dalībvalstu iestādēm</a:t>
            </a:r>
          </a:p>
          <a:p>
            <a:pPr lvl="1" rtl="0">
              <a:lnSpc>
                <a:spcPct val="110000"/>
              </a:lnSpc>
              <a:buFont typeface="Wingdings" panose="05000000000000000000" pitchFamily="2" charset="2"/>
              <a:buChar char="Ø"/>
            </a:pPr>
            <a:r>
              <a:rPr lang="lv-lv">
                <a:solidFill>
                  <a:schemeClr val="tx1"/>
                </a:solidFill>
                <a:latin typeface="+mn-lt"/>
              </a:rPr>
              <a:t>Vai neiesaistītās dalībvalstis atzīs </a:t>
            </a:r>
            <a:r>
              <a:rPr lang="en-gb" i="1">
                <a:solidFill>
                  <a:schemeClr val="tx1"/>
                </a:solidFill>
                <a:latin typeface="+mn-lt"/>
              </a:rPr>
              <a:t>EPPO</a:t>
            </a:r>
            <a:r>
              <a:rPr lang="en-gb">
                <a:solidFill>
                  <a:schemeClr val="tx1"/>
                </a:solidFill>
                <a:latin typeface="+mn-lt"/>
              </a:rPr>
              <a:t>?</a:t>
            </a:r>
            <a:endParaRPr lang="de-DE" dirty="0">
              <a:solidFill>
                <a:schemeClr val="tx1"/>
              </a:solidFill>
              <a:latin typeface="+mn-lt"/>
            </a:endParaRPr>
          </a:p>
          <a:p>
            <a:pPr marL="0" indent="0" rtl="0">
              <a:buNone/>
            </a:pPr>
            <a:endParaRPr lang="de-DE" sz="1800" dirty="0"/>
          </a:p>
        </p:txBody>
      </p:sp>
      <p:sp>
        <p:nvSpPr>
          <p:cNvPr id="5" name="Dia számának helye 4">
            <a:extLst>
              <a:ext uri="{FF2B5EF4-FFF2-40B4-BE49-F238E27FC236}">
                <a16:creationId xmlns:a16="http://schemas.microsoft.com/office/drawing/2014/main" id="{A70A612B-0E2D-45B1-9B78-ACCB792380F0}"/>
              </a:ext>
            </a:extLst>
          </p:cNvPr>
          <p:cNvSpPr>
            <a:spLocks noGrp="1"/>
          </p:cNvSpPr>
          <p:nvPr>
            <p:ph type="sldNum" sz="quarter" idx="12"/>
          </p:nvPr>
        </p:nvSpPr>
        <p:spPr/>
        <p:txBody>
          <a:bodyPr rtlCol="0"/>
          <a:lstStyle/>
          <a:p>
            <a:pPr rtl="0"/>
            <a:fld id="{6113E31D-E2AB-40D1-8B51-AFA5AFEF393A}" type="slidenum">
              <a:rPr lang="en-US" smtClean="0"/>
              <a:t>24</a:t>
            </a:fld>
            <a:endParaRPr lang="en-US" dirty="0"/>
          </a:p>
        </p:txBody>
      </p:sp>
    </p:spTree>
    <p:extLst>
      <p:ext uri="{BB962C8B-B14F-4D97-AF65-F5344CB8AC3E}">
        <p14:creationId xmlns:p14="http://schemas.microsoft.com/office/powerpoint/2010/main" val="4237920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lv-lv">
                <a:solidFill>
                  <a:schemeClr val="tx1">
                    <a:lumMod val="50000"/>
                    <a:lumOff val="50000"/>
                  </a:schemeClr>
                </a:solidFill>
              </a:rPr>
              <a:t>Paldies par </a:t>
            </a:r>
            <a:br>
              <a:rPr lang="en-GB" dirty="0">
                <a:solidFill>
                  <a:schemeClr val="tx1">
                    <a:lumMod val="50000"/>
                    <a:lumOff val="50000"/>
                  </a:schemeClr>
                </a:solidFill>
              </a:rPr>
            </a:br>
            <a:r>
              <a:rPr lang="lv-lv">
                <a:solidFill>
                  <a:schemeClr val="tx1">
                    <a:lumMod val="50000"/>
                    <a:lumOff val="50000"/>
                  </a:schemeClr>
                </a:solidFill>
              </a:rPr>
              <a:t>jūsu uzmanību!</a:t>
            </a:r>
          </a:p>
        </p:txBody>
      </p:sp>
      <p:sp>
        <p:nvSpPr>
          <p:cNvPr id="3" name="Textplatzhalter 2"/>
          <p:cNvSpPr>
            <a:spLocks noGrp="1"/>
          </p:cNvSpPr>
          <p:nvPr>
            <p:ph type="body" idx="1"/>
          </p:nvPr>
        </p:nvSpPr>
        <p:spPr/>
        <p:txBody>
          <a:bodyPr rtlCol="0">
            <a:normAutofit lnSpcReduction="10000"/>
          </a:bodyPr>
          <a:lstStyle/>
          <a:p>
            <a:pPr rtl="0"/>
            <a:endParaRPr lang="de-DE" dirty="0"/>
          </a:p>
          <a:p>
            <a:pPr rtl="0"/>
            <a:r>
              <a:rPr lang="lv-lv">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74415"/>
            <a:ext cx="9843888" cy="1143000"/>
          </a:xfrm>
        </p:spPr>
        <p:txBody>
          <a:bodyPr rtlCol="0">
            <a:normAutofit/>
          </a:bodyPr>
          <a:lstStyle/>
          <a:p>
            <a:pPr rtl="0"/>
            <a:r>
              <a:rPr lang="lv-lv"/>
              <a:t>Attiecības ar citām Savienības iestādēm, struktūrām, birojiem un aģentūrām</a:t>
            </a:r>
            <a:endParaRPr lang="de-DE" dirty="0"/>
          </a:p>
        </p:txBody>
      </p:sp>
      <p:sp>
        <p:nvSpPr>
          <p:cNvPr id="3" name="Inhaltsplatzhalter 2"/>
          <p:cNvSpPr>
            <a:spLocks noGrp="1"/>
          </p:cNvSpPr>
          <p:nvPr>
            <p:ph idx="1"/>
          </p:nvPr>
        </p:nvSpPr>
        <p:spPr>
          <a:xfrm>
            <a:off x="687848" y="1828799"/>
            <a:ext cx="9919192" cy="4554785"/>
          </a:xfrm>
        </p:spPr>
        <p:txBody>
          <a:bodyPr rtlCol="0">
            <a:normAutofit fontScale="92500" lnSpcReduction="20000"/>
          </a:bodyPr>
          <a:lstStyle/>
          <a:p>
            <a:pPr marL="0" indent="0" rtl="0">
              <a:buNone/>
            </a:pPr>
            <a:r>
              <a:rPr lang="en-gb" sz="2100" b="1" i="1" dirty="0">
                <a:solidFill>
                  <a:schemeClr val="tx1"/>
                </a:solidFill>
                <a:latin typeface="+mn-lt"/>
              </a:rPr>
              <a:t>EPPO</a:t>
            </a:r>
            <a:r>
              <a:rPr lang="en-gb" sz="2100" b="1" dirty="0">
                <a:solidFill>
                  <a:schemeClr val="tx1"/>
                </a:solidFill>
                <a:latin typeface="+mn-lt"/>
              </a:rPr>
              <a:t> </a:t>
            </a:r>
            <a:r>
              <a:rPr lang="en-gb" sz="2100" b="1" dirty="0" err="1">
                <a:solidFill>
                  <a:schemeClr val="tx1"/>
                </a:solidFill>
                <a:latin typeface="+mn-lt"/>
              </a:rPr>
              <a:t>regulas</a:t>
            </a:r>
            <a:r>
              <a:rPr lang="en-gb" sz="2100" b="1" dirty="0">
                <a:solidFill>
                  <a:schemeClr val="tx1"/>
                </a:solidFill>
                <a:latin typeface="+mn-lt"/>
              </a:rPr>
              <a:t> 99. pants: </a:t>
            </a:r>
            <a:endParaRPr lang="en-US" sz="2100" b="1" dirty="0">
              <a:solidFill>
                <a:schemeClr val="tx1"/>
              </a:solidFill>
              <a:latin typeface="+mn-lt"/>
            </a:endParaRPr>
          </a:p>
          <a:p>
            <a:pPr rtl="0">
              <a:buFont typeface="Arial" panose="020B0604020202020204" pitchFamily="34" charset="0"/>
              <a:buChar char="•"/>
            </a:pPr>
            <a:r>
              <a:rPr lang="lv-lv" sz="1900" dirty="0">
                <a:solidFill>
                  <a:schemeClr val="tx1"/>
                </a:solidFill>
                <a:latin typeface="+mn-lt"/>
              </a:rPr>
              <a:t>(1): </a:t>
            </a:r>
            <a:r>
              <a:rPr lang="lv-lv" sz="1900" b="1" dirty="0">
                <a:solidFill>
                  <a:schemeClr val="tx1"/>
                </a:solidFill>
                <a:latin typeface="+mn-lt"/>
              </a:rPr>
              <a:t>sadarbības attiecības</a:t>
            </a:r>
            <a:r>
              <a:rPr lang="lv-lv" sz="1900" dirty="0">
                <a:solidFill>
                  <a:schemeClr val="tx1"/>
                </a:solidFill>
                <a:latin typeface="+mn-lt"/>
              </a:rPr>
              <a:t> ar</a:t>
            </a:r>
          </a:p>
          <a:p>
            <a:pPr lvl="1" rtl="0">
              <a:lnSpc>
                <a:spcPct val="90000"/>
              </a:lnSpc>
              <a:buFont typeface="Wingdings" panose="05000000000000000000" pitchFamily="2" charset="2"/>
              <a:buChar char="Ø"/>
              <a:defRPr/>
            </a:pPr>
            <a:r>
              <a:rPr lang="lv-lv" sz="1900" b="1" dirty="0">
                <a:solidFill>
                  <a:schemeClr val="tx1"/>
                </a:solidFill>
                <a:latin typeface="+mn-lt"/>
              </a:rPr>
              <a:t>Savienības iestādēm, struktūrām, birojiem vai aģentūrām;</a:t>
            </a:r>
          </a:p>
          <a:p>
            <a:pPr lvl="1" rtl="0">
              <a:lnSpc>
                <a:spcPct val="90000"/>
              </a:lnSpc>
              <a:buFont typeface="Wingdings" panose="05000000000000000000" pitchFamily="2" charset="2"/>
              <a:buChar char="Ø"/>
              <a:defRPr/>
            </a:pPr>
            <a:r>
              <a:rPr lang="lv-lv" sz="1900" b="1" dirty="0">
                <a:solidFill>
                  <a:schemeClr val="tx1"/>
                </a:solidFill>
                <a:latin typeface="+mn-lt"/>
              </a:rPr>
              <a:t>ar neiesaistīto dalībvalstu </a:t>
            </a:r>
            <a:r>
              <a:rPr lang="lv-lv" sz="1900" dirty="0">
                <a:solidFill>
                  <a:schemeClr val="tx1"/>
                </a:solidFill>
                <a:latin typeface="+mn-lt"/>
              </a:rPr>
              <a:t>iestādēm;</a:t>
            </a:r>
          </a:p>
          <a:p>
            <a:pPr lvl="1" rtl="0">
              <a:lnSpc>
                <a:spcPct val="90000"/>
              </a:lnSpc>
              <a:buFont typeface="Wingdings" panose="05000000000000000000" pitchFamily="2" charset="2"/>
              <a:buChar char="Ø"/>
              <a:defRPr/>
            </a:pPr>
            <a:r>
              <a:rPr lang="lv-lv" sz="1900" b="1" dirty="0">
                <a:solidFill>
                  <a:schemeClr val="tx1"/>
                </a:solidFill>
                <a:latin typeface="+mn-lt"/>
              </a:rPr>
              <a:t>trešo valstu </a:t>
            </a:r>
            <a:r>
              <a:rPr lang="lv-lv" sz="1900" dirty="0">
                <a:solidFill>
                  <a:schemeClr val="tx1"/>
                </a:solidFill>
                <a:latin typeface="+mn-lt"/>
              </a:rPr>
              <a:t>iestādēm un </a:t>
            </a:r>
            <a:r>
              <a:rPr lang="lv-lv" sz="1900" b="1" dirty="0">
                <a:solidFill>
                  <a:schemeClr val="tx1"/>
                </a:solidFill>
                <a:latin typeface="+mn-lt"/>
              </a:rPr>
              <a:t>starptautiskām organizācijām;</a:t>
            </a:r>
          </a:p>
          <a:p>
            <a:pPr rtl="0">
              <a:buFont typeface="Arial" panose="020B0604020202020204" pitchFamily="34" charset="0"/>
              <a:buChar char="•"/>
            </a:pPr>
            <a:r>
              <a:rPr lang="lv-lv" sz="1900" dirty="0">
                <a:solidFill>
                  <a:schemeClr val="tx1"/>
                </a:solidFill>
                <a:latin typeface="+mn-lt"/>
              </a:rPr>
              <a:t> (2):  </a:t>
            </a:r>
            <a:r>
              <a:rPr lang="en-gb" sz="1900" i="1" dirty="0">
                <a:solidFill>
                  <a:schemeClr val="tx1"/>
                </a:solidFill>
                <a:latin typeface="+mn-lt"/>
              </a:rPr>
              <a:t>EPPO</a:t>
            </a:r>
            <a:r>
              <a:rPr lang="en-gb" sz="1900" dirty="0">
                <a:solidFill>
                  <a:schemeClr val="tx1"/>
                </a:solidFill>
                <a:latin typeface="+mn-lt"/>
              </a:rPr>
              <a:t> var </a:t>
            </a:r>
            <a:r>
              <a:rPr lang="en-gb" sz="1900" dirty="0" err="1">
                <a:solidFill>
                  <a:schemeClr val="tx1"/>
                </a:solidFill>
                <a:latin typeface="+mn-lt"/>
              </a:rPr>
              <a:t>tieši</a:t>
            </a:r>
            <a:r>
              <a:rPr lang="lv-lv" sz="1900" b="1" dirty="0">
                <a:solidFill>
                  <a:schemeClr val="tx1"/>
                </a:solidFill>
                <a:latin typeface="+mn-lt"/>
              </a:rPr>
              <a:t> apmainīties ar visu informāciju</a:t>
            </a:r>
            <a:r>
              <a:rPr lang="lv-lv" sz="1900" dirty="0">
                <a:solidFill>
                  <a:schemeClr val="tx1"/>
                </a:solidFill>
                <a:latin typeface="+mn-lt"/>
              </a:rPr>
              <a:t>, taču:</a:t>
            </a:r>
            <a:br>
              <a:rPr lang="en-US" sz="1900" dirty="0">
                <a:solidFill>
                  <a:schemeClr val="tx1"/>
                </a:solidFill>
                <a:latin typeface="+mn-lt"/>
              </a:rPr>
            </a:br>
            <a:r>
              <a:rPr lang="lv-lv" sz="1900" dirty="0">
                <a:solidFill>
                  <a:schemeClr val="tx1"/>
                </a:solidFill>
                <a:latin typeface="+mn-lt"/>
              </a:rPr>
              <a:t>	</a:t>
            </a:r>
            <a:r>
              <a:rPr lang="lv-lv" sz="1900" b="1" dirty="0">
                <a:solidFill>
                  <a:schemeClr val="tx1"/>
                </a:solidFill>
                <a:latin typeface="+mn-lt"/>
              </a:rPr>
              <a:t>ja vien šajā regulā nav noteikts citādi</a:t>
            </a:r>
            <a:endParaRPr lang="de-DE" dirty="0">
              <a:solidFill>
                <a:schemeClr val="tx1"/>
              </a:solidFill>
              <a:latin typeface="+mn-lt"/>
            </a:endParaRPr>
          </a:p>
          <a:p>
            <a:pPr lvl="1" rtl="0">
              <a:buFont typeface="Wingdings" panose="05000000000000000000" pitchFamily="2" charset="2"/>
              <a:buChar char="Ø"/>
              <a:defRPr/>
            </a:pPr>
            <a:r>
              <a:rPr lang="lv-lv" sz="1900" dirty="0">
                <a:solidFill>
                  <a:schemeClr val="tx1"/>
                </a:solidFill>
                <a:latin typeface="+mn-lt"/>
              </a:rPr>
              <a:t>skatīt 31. līdz 33. pantu par “</a:t>
            </a:r>
            <a:r>
              <a:rPr lang="en-gb" sz="1900" i="1" dirty="0">
                <a:solidFill>
                  <a:schemeClr val="tx1"/>
                </a:solidFill>
                <a:latin typeface="+mn-lt"/>
              </a:rPr>
              <a:t>EPPO</a:t>
            </a:r>
            <a:r>
              <a:rPr lang="en-gb" sz="1900" dirty="0">
                <a:solidFill>
                  <a:schemeClr val="tx1"/>
                </a:solidFill>
                <a:latin typeface="+mn-lt"/>
              </a:rPr>
              <a:t> </a:t>
            </a:r>
            <a:r>
              <a:rPr lang="en-gb" sz="1900" dirty="0" err="1">
                <a:solidFill>
                  <a:schemeClr val="tx1"/>
                </a:solidFill>
                <a:latin typeface="+mn-lt"/>
              </a:rPr>
              <a:t>iekšējo</a:t>
            </a:r>
            <a:r>
              <a:rPr lang="en-gb" sz="1900" dirty="0">
                <a:solidFill>
                  <a:schemeClr val="tx1"/>
                </a:solidFill>
                <a:latin typeface="+mn-lt"/>
              </a:rPr>
              <a:t>” </a:t>
            </a:r>
            <a:r>
              <a:rPr lang="en-gb" sz="1900" dirty="0" err="1">
                <a:solidFill>
                  <a:schemeClr val="tx1"/>
                </a:solidFill>
                <a:latin typeface="+mn-lt"/>
              </a:rPr>
              <a:t>sadarbību</a:t>
            </a:r>
            <a:endParaRPr lang="de-DE" sz="1900" i="1" dirty="0">
              <a:solidFill>
                <a:srgbClr val="FF0000"/>
              </a:solidFill>
              <a:latin typeface="+mn-lt"/>
            </a:endParaRPr>
          </a:p>
          <a:p>
            <a:pPr lvl="1" rtl="0">
              <a:lnSpc>
                <a:spcPct val="90000"/>
              </a:lnSpc>
              <a:buFont typeface="Wingdings" panose="05000000000000000000" pitchFamily="2" charset="2"/>
              <a:buChar char="Ø"/>
              <a:defRPr/>
            </a:pPr>
            <a:r>
              <a:rPr lang="lv-lv" sz="1900" dirty="0">
                <a:solidFill>
                  <a:schemeClr val="tx1"/>
                </a:solidFill>
                <a:latin typeface="+mn-lt"/>
              </a:rPr>
              <a:t>skatīt 100. līdz 102. pantu par attiecībām ar galvenajiem Eiropas Savienības tieslietu/iekšlietu partneriem</a:t>
            </a:r>
          </a:p>
          <a:p>
            <a:pPr lvl="1" rtl="0">
              <a:lnSpc>
                <a:spcPct val="90000"/>
              </a:lnSpc>
              <a:buFont typeface="Wingdings" panose="05000000000000000000" pitchFamily="2" charset="2"/>
              <a:buChar char="Ø"/>
              <a:defRPr/>
            </a:pPr>
            <a:r>
              <a:rPr lang="lv-lv" sz="1900" dirty="0">
                <a:solidFill>
                  <a:schemeClr val="tx1"/>
                </a:solidFill>
                <a:latin typeface="+mn-lt"/>
              </a:rPr>
              <a:t>skatīt 103. pantu par citām Savienības iestādēm/birojiem/aģentūrām</a:t>
            </a:r>
            <a:endParaRPr lang="de-DE" sz="1900" dirty="0">
              <a:solidFill>
                <a:schemeClr val="tx1"/>
              </a:solidFill>
              <a:latin typeface="+mn-lt"/>
            </a:endParaRPr>
          </a:p>
          <a:p>
            <a:pPr lvl="1" rtl="0">
              <a:lnSpc>
                <a:spcPct val="90000"/>
              </a:lnSpc>
              <a:buFont typeface="Wingdings" panose="05000000000000000000" pitchFamily="2" charset="2"/>
              <a:buChar char="Ø"/>
              <a:defRPr/>
            </a:pPr>
            <a:r>
              <a:rPr lang="lv-lv" sz="1900" dirty="0">
                <a:solidFill>
                  <a:schemeClr val="tx1"/>
                </a:solidFill>
                <a:latin typeface="+mn-lt"/>
              </a:rPr>
              <a:t>skatīt 104. un 105. pantu par “patiesu tiesisku palīdzību”/sadarbību ar </a:t>
            </a:r>
            <a:r>
              <a:rPr lang="lv-lv" sz="1900" dirty="0" err="1">
                <a:solidFill>
                  <a:schemeClr val="tx1"/>
                </a:solidFill>
                <a:latin typeface="+mn-lt"/>
              </a:rPr>
              <a:t>trešām</a:t>
            </a:r>
            <a:r>
              <a:rPr lang="lv-lv" sz="1900" dirty="0">
                <a:solidFill>
                  <a:schemeClr val="tx1"/>
                </a:solidFill>
                <a:latin typeface="+mn-lt"/>
              </a:rPr>
              <a:t> valstīm / starptautiskajām organizācijām</a:t>
            </a:r>
            <a:endParaRPr lang="de-DE" sz="1900" dirty="0">
              <a:solidFill>
                <a:schemeClr val="tx1"/>
              </a:solidFill>
              <a:latin typeface="+mn-lt"/>
            </a:endParaRPr>
          </a:p>
          <a:p>
            <a:pPr marL="342900" lvl="1" indent="-342900" rtl="0">
              <a:buFont typeface="Arial" panose="020B0604020202020204" pitchFamily="34" charset="0"/>
              <a:buChar char="•"/>
              <a:defRPr/>
            </a:pPr>
            <a:r>
              <a:rPr lang="lv-lv" sz="1900" dirty="0">
                <a:solidFill>
                  <a:schemeClr val="tx1"/>
                </a:solidFill>
                <a:latin typeface="+mn-lt"/>
              </a:rPr>
              <a:t>(3): </a:t>
            </a:r>
            <a:r>
              <a:rPr lang="lv-lv" sz="1900" b="1" dirty="0">
                <a:solidFill>
                  <a:schemeClr val="tx1"/>
                </a:solidFill>
                <a:latin typeface="+mn-lt"/>
              </a:rPr>
              <a:t>darba vienošanās</a:t>
            </a:r>
            <a:r>
              <a:rPr lang="lv-lv" sz="1900" dirty="0">
                <a:solidFill>
                  <a:schemeClr val="tx1"/>
                </a:solidFill>
                <a:latin typeface="+mn-lt"/>
              </a:rPr>
              <a:t>, taču: tikai par</a:t>
            </a:r>
            <a:r>
              <a:rPr lang="lv-lv" sz="1900" b="1" dirty="0">
                <a:solidFill>
                  <a:schemeClr val="tx1"/>
                </a:solidFill>
                <a:latin typeface="+mn-lt"/>
              </a:rPr>
              <a:t> tehniskiem un/vai darbības aspektiem</a:t>
            </a:r>
            <a:r>
              <a:rPr lang="lv-lv" sz="1900" dirty="0">
                <a:solidFill>
                  <a:schemeClr val="tx1"/>
                </a:solidFill>
                <a:latin typeface="+mn-lt"/>
              </a:rPr>
              <a:t>, </a:t>
            </a:r>
            <a:r>
              <a:rPr lang="lv-lv" sz="1900" b="1" dirty="0">
                <a:solidFill>
                  <a:schemeClr val="tx1"/>
                </a:solidFill>
                <a:latin typeface="+mn-lt"/>
              </a:rPr>
              <a:t>nevar būt pamats tam, ka tiek atļauta personas datu apmaiņa</a:t>
            </a:r>
            <a:r>
              <a:rPr lang="lv-lv" sz="1900" dirty="0">
                <a:solidFill>
                  <a:schemeClr val="tx1"/>
                </a:solidFill>
                <a:latin typeface="+mn-lt"/>
              </a:rPr>
              <a:t>, nedz arī tās var būt juridiski saistošas Savienībai vai tās dalībvalstīm</a:t>
            </a:r>
          </a:p>
          <a:p>
            <a:pPr lvl="1" rtl="0">
              <a:buFont typeface="Wingdings" panose="05000000000000000000" pitchFamily="2" charset="2"/>
              <a:buChar char="Ø"/>
              <a:defRPr/>
            </a:pPr>
            <a:r>
              <a:rPr lang="lv-lv" sz="1900" dirty="0">
                <a:solidFill>
                  <a:schemeClr val="tx1"/>
                </a:solidFill>
                <a:latin typeface="+mn-lt"/>
              </a:rPr>
              <a:t>Skatīt reglamenta 66. pantu (Kolēģijas lēmums 003/2020) par darba vienošanos.</a:t>
            </a:r>
            <a:endParaRPr lang="en-US" sz="1900" dirty="0">
              <a:solidFill>
                <a:schemeClr val="tx1"/>
              </a:solidFill>
              <a:latin typeface="+mn-lt"/>
            </a:endParaRPr>
          </a:p>
          <a:p>
            <a:pPr marL="342900" lvl="1" indent="-342900" rtl="0">
              <a:buFont typeface="Arial" panose="020B0604020202020204" pitchFamily="34" charset="0"/>
              <a:buChar char="•"/>
              <a:defRPr/>
            </a:pPr>
            <a:endParaRPr lang="de-DE" sz="1900" dirty="0">
              <a:solidFill>
                <a:schemeClr val="tx1"/>
              </a:solidFill>
              <a:latin typeface="+mn-lt"/>
            </a:endParaRPr>
          </a:p>
          <a:p>
            <a:pPr marL="457200" lvl="1" indent="0" rtl="0">
              <a:buNone/>
              <a:defRPr/>
            </a:pPr>
            <a:endParaRPr lang="de-DE" sz="1900" dirty="0">
              <a:solidFill>
                <a:prstClr val="black"/>
              </a:solidFill>
              <a:latin typeface="Calibri"/>
            </a:endParaRPr>
          </a:p>
        </p:txBody>
      </p:sp>
      <p:sp>
        <p:nvSpPr>
          <p:cNvPr id="5" name="Dia számának helye 4">
            <a:extLst>
              <a:ext uri="{FF2B5EF4-FFF2-40B4-BE49-F238E27FC236}">
                <a16:creationId xmlns:a16="http://schemas.microsoft.com/office/drawing/2014/main" id="{DC3BE755-8C38-4ECB-9B17-8363E60615CA}"/>
              </a:ext>
            </a:extLst>
          </p:cNvPr>
          <p:cNvSpPr>
            <a:spLocks noGrp="1"/>
          </p:cNvSpPr>
          <p:nvPr>
            <p:ph type="sldNum" sz="quarter" idx="12"/>
          </p:nvPr>
        </p:nvSpPr>
        <p:spPr/>
        <p:txBody>
          <a:bodyPr rtlCol="0"/>
          <a:lstStyle/>
          <a:p>
            <a:pPr rtl="0"/>
            <a:fld id="{6113E31D-E2AB-40D1-8B51-AFA5AFEF393A}" type="slidenum">
              <a:rPr lang="en-US" smtClean="0"/>
              <a:t>3</a:t>
            </a:fld>
            <a:endParaRPr lang="en-US" dirty="0"/>
          </a:p>
        </p:txBody>
      </p:sp>
    </p:spTree>
    <p:extLst>
      <p:ext uri="{BB962C8B-B14F-4D97-AF65-F5344CB8AC3E}">
        <p14:creationId xmlns:p14="http://schemas.microsoft.com/office/powerpoint/2010/main" val="1249286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rtl="0"/>
            <a:r>
              <a:rPr lang="en-gb" b="1" i="1"/>
              <a:t>EPPO</a:t>
            </a:r>
            <a:r>
              <a:rPr lang="en-gb" b="1"/>
              <a:t>: Starptautiskā sadarbība</a:t>
            </a:r>
            <a:endParaRPr lang="de-DE" dirty="0"/>
          </a:p>
        </p:txBody>
      </p:sp>
      <p:sp>
        <p:nvSpPr>
          <p:cNvPr id="3" name="Inhaltsplatzhalter 2"/>
          <p:cNvSpPr>
            <a:spLocks noGrp="1"/>
          </p:cNvSpPr>
          <p:nvPr>
            <p:ph idx="1"/>
          </p:nvPr>
        </p:nvSpPr>
        <p:spPr>
          <a:xfrm>
            <a:off x="687848" y="1499016"/>
            <a:ext cx="9967452" cy="4673184"/>
          </a:xfrm>
        </p:spPr>
        <p:txBody>
          <a:bodyPr rtlCol="0">
            <a:normAutofit lnSpcReduction="10000"/>
          </a:bodyPr>
          <a:lstStyle/>
          <a:p>
            <a:pPr rtl="0"/>
            <a:endParaRPr lang="de-DE" dirty="0"/>
          </a:p>
          <a:p>
            <a:pPr marL="0" indent="0" algn="ctr" rtl="0">
              <a:buNone/>
            </a:pPr>
            <a:r>
              <a:rPr lang="lv-lv" b="1">
                <a:solidFill>
                  <a:schemeClr val="tx1"/>
                </a:solidFill>
              </a:rPr>
              <a:t>Regula (ES) 2017/1939 (“</a:t>
            </a:r>
            <a:r>
              <a:rPr lang="en-gb" b="1" i="1">
                <a:solidFill>
                  <a:schemeClr val="tx1"/>
                </a:solidFill>
              </a:rPr>
              <a:t>EPPO </a:t>
            </a:r>
            <a:r>
              <a:rPr lang="en-gb" b="1">
                <a:solidFill>
                  <a:schemeClr val="tx1"/>
                </a:solidFill>
              </a:rPr>
              <a:t>regula”)</a:t>
            </a:r>
          </a:p>
          <a:p>
            <a:pPr marL="0" indent="0" algn="ctr" rtl="0">
              <a:buNone/>
            </a:pPr>
            <a:r>
              <a:rPr lang="lv-lv" b="1"/>
              <a:t> V NODAĻA</a:t>
            </a:r>
          </a:p>
          <a:p>
            <a:pPr marL="0" indent="0" algn="ctr" rtl="0">
              <a:buNone/>
            </a:pPr>
            <a:r>
              <a:rPr lang="lv-lv" b="1"/>
              <a:t>NOTEIKUMI PAR IZMEKLĒŠANU, IZMEKLĒŠANAS PASĀKUMIEM, KRIMINĀLVAJĀŠANU UN KRIMINĀLVAJĀŠANAS ALTERNATĪVĀM</a:t>
            </a:r>
            <a:endParaRPr lang="de-DE" b="1" dirty="0"/>
          </a:p>
          <a:p>
            <a:pPr marL="0" indent="0" algn="ctr" rtl="0">
              <a:buNone/>
            </a:pPr>
            <a:r>
              <a:rPr lang="lv-lv" b="1"/>
              <a:t>2. IEDAĻA</a:t>
            </a:r>
          </a:p>
          <a:p>
            <a:pPr marL="0" indent="0" algn="ctr" rtl="0">
              <a:buNone/>
            </a:pPr>
            <a:r>
              <a:rPr lang="lv-lv" b="1"/>
              <a:t>Noteikumi par izmeklēšanas pasākumiem un citiem pasākumiem</a:t>
            </a:r>
          </a:p>
          <a:p>
            <a:pPr marL="0" indent="0" rtl="0">
              <a:buNone/>
            </a:pPr>
            <a:r>
              <a:rPr lang="lv-lv" b="1"/>
              <a:t>…</a:t>
            </a:r>
          </a:p>
          <a:p>
            <a:pPr marL="0" indent="0" rtl="0">
              <a:buNone/>
            </a:pPr>
            <a:r>
              <a:rPr lang="lv-lv" b="1"/>
              <a:t>Pants 31: Pārrobežu izmeklēšanas</a:t>
            </a:r>
            <a:endParaRPr lang="de-DE" b="1" dirty="0"/>
          </a:p>
          <a:p>
            <a:pPr marL="0" indent="0" rtl="0">
              <a:buNone/>
            </a:pPr>
            <a:r>
              <a:rPr lang="lv-lv" b="1"/>
              <a:t>Pants 32: Uzdoto pasākumu izpilde</a:t>
            </a:r>
            <a:endParaRPr lang="de-DE" b="1" dirty="0"/>
          </a:p>
          <a:p>
            <a:pPr marL="0" indent="0" rtl="0">
              <a:buNone/>
            </a:pPr>
            <a:r>
              <a:rPr lang="lv-lv" b="1"/>
              <a:t>Pants 33: Pirmstiesas apcietināšana un pārrobežu nodošana</a:t>
            </a:r>
            <a:endParaRPr lang="de-DE" b="1" dirty="0"/>
          </a:p>
          <a:p>
            <a:pPr marL="0" indent="0" rtl="0">
              <a:buNone/>
            </a:pPr>
            <a:endParaRPr lang="de-DE" b="1" dirty="0"/>
          </a:p>
          <a:p>
            <a:pPr marL="0" indent="0" rtl="0">
              <a:buNone/>
            </a:pPr>
            <a:endParaRPr lang="de-DE" b="1" dirty="0"/>
          </a:p>
        </p:txBody>
      </p:sp>
      <p:sp>
        <p:nvSpPr>
          <p:cNvPr id="4" name="Fußzeilenplatzhalter 3"/>
          <p:cNvSpPr>
            <a:spLocks noGrp="1"/>
          </p:cNvSpPr>
          <p:nvPr>
            <p:ph type="ftr" sz="quarter" idx="11"/>
          </p:nvPr>
        </p:nvSpPr>
        <p:spPr/>
        <p:txBody>
          <a:bodyPr rtlCol="0"/>
          <a:lstStyle/>
          <a:p>
            <a:pPr rtl="0"/>
            <a:endParaRPr lang="de-DE" dirty="0"/>
          </a:p>
        </p:txBody>
      </p:sp>
    </p:spTree>
    <p:extLst>
      <p:ext uri="{BB962C8B-B14F-4D97-AF65-F5344CB8AC3E}">
        <p14:creationId xmlns:p14="http://schemas.microsoft.com/office/powerpoint/2010/main" val="3049836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rtl="0"/>
            <a:r>
              <a:rPr lang="lv-lv"/>
              <a:t>Pārrobežu izmeklēšanas iesaistīto dalībvalstu vidū</a:t>
            </a:r>
            <a:endParaRPr lang="de-DE" dirty="0"/>
          </a:p>
        </p:txBody>
      </p:sp>
      <p:sp>
        <p:nvSpPr>
          <p:cNvPr id="3" name="Inhaltsplatzhalter 2"/>
          <p:cNvSpPr>
            <a:spLocks noGrp="1"/>
          </p:cNvSpPr>
          <p:nvPr>
            <p:ph idx="1"/>
          </p:nvPr>
        </p:nvSpPr>
        <p:spPr>
          <a:xfrm>
            <a:off x="687848" y="1788607"/>
            <a:ext cx="9967452" cy="4383593"/>
          </a:xfrm>
        </p:spPr>
        <p:txBody>
          <a:bodyPr rtlCol="0">
            <a:normAutofit fontScale="92500" lnSpcReduction="20000"/>
          </a:bodyPr>
          <a:lstStyle/>
          <a:p>
            <a:pPr marL="0" indent="0" rtl="0">
              <a:buNone/>
            </a:pPr>
            <a:r>
              <a:rPr lang="en-gb" sz="1800" b="1" i="1" dirty="0">
                <a:solidFill>
                  <a:schemeClr val="tx1"/>
                </a:solidFill>
                <a:latin typeface="+mn-lt"/>
              </a:rPr>
              <a:t>EPPO</a:t>
            </a:r>
            <a:r>
              <a:rPr lang="en-gb" sz="1800" b="1" dirty="0">
                <a:solidFill>
                  <a:schemeClr val="tx1"/>
                </a:solidFill>
                <a:latin typeface="+mn-lt"/>
              </a:rPr>
              <a:t> </a:t>
            </a:r>
            <a:r>
              <a:rPr lang="en-gb" sz="1800" b="1" dirty="0" err="1">
                <a:solidFill>
                  <a:schemeClr val="tx1"/>
                </a:solidFill>
                <a:latin typeface="+mn-lt"/>
              </a:rPr>
              <a:t>regulas</a:t>
            </a:r>
            <a:r>
              <a:rPr lang="en-gb" sz="1800" b="1" dirty="0">
                <a:solidFill>
                  <a:schemeClr val="tx1"/>
                </a:solidFill>
                <a:latin typeface="+mn-lt"/>
              </a:rPr>
              <a:t> 31. pants: </a:t>
            </a:r>
            <a:endParaRPr lang="en-US" sz="1800" b="1" dirty="0">
              <a:solidFill>
                <a:schemeClr val="tx1"/>
              </a:solidFill>
              <a:latin typeface="+mn-lt"/>
            </a:endParaRPr>
          </a:p>
          <a:p>
            <a:pPr rtl="0"/>
            <a:r>
              <a:rPr lang="lv-lv" sz="1800" dirty="0">
                <a:solidFill>
                  <a:schemeClr val="tx1"/>
                </a:solidFill>
                <a:latin typeface="+mn-lt"/>
              </a:rPr>
              <a:t>(1): </a:t>
            </a:r>
            <a:r>
              <a:rPr lang="lv-lv" sz="1800" b="1" dirty="0">
                <a:solidFill>
                  <a:schemeClr val="tx1"/>
                </a:solidFill>
                <a:latin typeface="+mn-lt"/>
              </a:rPr>
              <a:t>Eiropas deleģētais prokurors lemj par vajadzīgā pasākuma pieņemšanu; uzdod to</a:t>
            </a:r>
            <a:r>
              <a:rPr lang="lv-lv" sz="1800" dirty="0">
                <a:solidFill>
                  <a:schemeClr val="tx1"/>
                </a:solidFill>
                <a:latin typeface="+mn-lt"/>
              </a:rPr>
              <a:t> asistējošajam Eiropas deleģētajam prokuroram, kas atrodas dalībvalstī, </a:t>
            </a:r>
            <a:r>
              <a:rPr lang="lv-lv" sz="1800" b="1" dirty="0">
                <a:solidFill>
                  <a:schemeClr val="tx1"/>
                </a:solidFill>
                <a:latin typeface="+mn-lt"/>
              </a:rPr>
              <a:t>kurā šis pasākums ir jāveic</a:t>
            </a:r>
            <a:r>
              <a:rPr lang="lv-lv" sz="1800" dirty="0">
                <a:solidFill>
                  <a:schemeClr val="tx1"/>
                </a:solidFill>
                <a:latin typeface="+mn-lt"/>
              </a:rPr>
              <a:t>.</a:t>
            </a:r>
          </a:p>
          <a:p>
            <a:pPr rtl="0"/>
            <a:r>
              <a:rPr lang="lv-lv" sz="1800" dirty="0">
                <a:solidFill>
                  <a:schemeClr val="tx1"/>
                </a:solidFill>
                <a:latin typeface="+mn-lt"/>
              </a:rPr>
              <a:t>(2): Eiropas deleģētais prokurors, kurš nodarbojas ar lietu, var uzdot jebkādus pieejamos pasākumus saskaņā ar 30. pantu </a:t>
            </a:r>
          </a:p>
          <a:p>
            <a:pPr rtl="0"/>
            <a:r>
              <a:rPr lang="lv-lv" sz="1800" dirty="0">
                <a:solidFill>
                  <a:schemeClr val="tx1"/>
                </a:solidFill>
                <a:latin typeface="+mn-lt"/>
              </a:rPr>
              <a:t>(3): principā tikai tiesas atļauja vienā dalībvalstī </a:t>
            </a:r>
          </a:p>
          <a:p>
            <a:pPr rtl="0"/>
            <a:r>
              <a:rPr lang="lv-lv" sz="1800" dirty="0">
                <a:solidFill>
                  <a:schemeClr val="tx1"/>
                </a:solidFill>
                <a:latin typeface="+mn-lt"/>
              </a:rPr>
              <a:t>(4): asistējošais EDP veic uzdoto pasākumu vai arī uzdod to veikt kompetentajai valsts iestādei, skatīt arī </a:t>
            </a:r>
            <a:r>
              <a:rPr lang="lv-lv" sz="1800" b="1" dirty="0">
                <a:solidFill>
                  <a:schemeClr val="tx1"/>
                </a:solidFill>
                <a:latin typeface="+mn-lt"/>
              </a:rPr>
              <a:t>32. pantu</a:t>
            </a:r>
            <a:endParaRPr lang="en-US" sz="1800" b="1" dirty="0">
              <a:solidFill>
                <a:schemeClr val="tx1"/>
              </a:solidFill>
              <a:latin typeface="+mn-lt"/>
            </a:endParaRPr>
          </a:p>
          <a:p>
            <a:pPr rtl="0"/>
            <a:r>
              <a:rPr lang="lv-lv" sz="1800" dirty="0">
                <a:solidFill>
                  <a:schemeClr val="tx1"/>
                </a:solidFill>
                <a:latin typeface="+mn-lt"/>
              </a:rPr>
              <a:t>(5), (7), (8): </a:t>
            </a:r>
            <a:r>
              <a:rPr lang="en-gb" sz="1800" b="1" i="1" dirty="0">
                <a:solidFill>
                  <a:schemeClr val="tx1"/>
                </a:solidFill>
                <a:latin typeface="+mn-lt"/>
              </a:rPr>
              <a:t>EPPO</a:t>
            </a:r>
            <a:r>
              <a:rPr lang="lv-lv" sz="1800" b="1" dirty="0">
                <a:solidFill>
                  <a:schemeClr val="tx1"/>
                </a:solidFill>
                <a:latin typeface="+mn-lt"/>
              </a:rPr>
              <a:t> nav stingra pamata atteikuma, izšķiršanas mehānismam</a:t>
            </a:r>
            <a:r>
              <a:rPr lang="lv-lv" sz="1600" dirty="0">
                <a:solidFill>
                  <a:schemeClr val="tx1"/>
                </a:solidFill>
                <a:latin typeface="+mn-lt"/>
              </a:rPr>
              <a:t> </a:t>
            </a:r>
          </a:p>
          <a:p>
            <a:pPr lvl="1" rtl="0">
              <a:lnSpc>
                <a:spcPct val="110000"/>
              </a:lnSpc>
              <a:buFont typeface="Wingdings" panose="05000000000000000000" pitchFamily="2" charset="2"/>
              <a:buChar char="Ø"/>
            </a:pPr>
            <a:r>
              <a:rPr lang="lv-lv" dirty="0">
                <a:solidFill>
                  <a:schemeClr val="tx1"/>
                </a:solidFill>
                <a:latin typeface="+mn-lt"/>
              </a:rPr>
              <a:t> Jauna sistēma </a:t>
            </a:r>
            <a:r>
              <a:rPr lang="lv-lv" i="1" dirty="0" err="1">
                <a:solidFill>
                  <a:schemeClr val="tx1"/>
                </a:solidFill>
                <a:latin typeface="+mn-lt"/>
              </a:rPr>
              <a:t>sui</a:t>
            </a:r>
            <a:r>
              <a:rPr lang="lv-lv" i="1" dirty="0">
                <a:solidFill>
                  <a:schemeClr val="tx1"/>
                </a:solidFill>
                <a:latin typeface="+mn-lt"/>
              </a:rPr>
              <a:t> </a:t>
            </a:r>
            <a:r>
              <a:rPr lang="lv-lv" i="1" dirty="0" err="1">
                <a:solidFill>
                  <a:schemeClr val="tx1"/>
                </a:solidFill>
                <a:latin typeface="+mn-lt"/>
              </a:rPr>
              <a:t>generis</a:t>
            </a:r>
            <a:r>
              <a:rPr lang="lv-lv" i="1" dirty="0">
                <a:solidFill>
                  <a:schemeClr val="tx1"/>
                </a:solidFill>
                <a:latin typeface="+mn-lt"/>
              </a:rPr>
              <a:t> </a:t>
            </a:r>
            <a:r>
              <a:rPr lang="lv-lv" dirty="0">
                <a:solidFill>
                  <a:schemeClr val="tx1"/>
                </a:solidFill>
                <a:latin typeface="+mn-lt"/>
              </a:rPr>
              <a:t>iekšējai </a:t>
            </a:r>
            <a:r>
              <a:rPr lang="en-gb" i="1" dirty="0">
                <a:solidFill>
                  <a:schemeClr val="tx1"/>
                </a:solidFill>
                <a:latin typeface="+mn-lt"/>
              </a:rPr>
              <a:t>EPPO</a:t>
            </a:r>
            <a:r>
              <a:rPr lang="en-gb" dirty="0">
                <a:solidFill>
                  <a:schemeClr val="tx1"/>
                </a:solidFill>
                <a:latin typeface="+mn-lt"/>
              </a:rPr>
              <a:t> </a:t>
            </a:r>
            <a:r>
              <a:rPr lang="en-gb" dirty="0" err="1">
                <a:solidFill>
                  <a:schemeClr val="tx1"/>
                </a:solidFill>
                <a:latin typeface="+mn-lt"/>
              </a:rPr>
              <a:t>sadarbībai</a:t>
            </a:r>
            <a:endParaRPr lang="de-DE" dirty="0">
              <a:solidFill>
                <a:schemeClr val="tx1"/>
              </a:solidFill>
              <a:latin typeface="+mn-lt"/>
            </a:endParaRPr>
          </a:p>
          <a:p>
            <a:pPr lvl="1" rtl="0">
              <a:lnSpc>
                <a:spcPct val="110000"/>
              </a:lnSpc>
              <a:buFont typeface="Wingdings" panose="05000000000000000000" pitchFamily="2" charset="2"/>
              <a:buChar char="Ø"/>
            </a:pPr>
            <a:r>
              <a:rPr lang="lv-lv" dirty="0">
                <a:solidFill>
                  <a:schemeClr val="tx1"/>
                </a:solidFill>
                <a:latin typeface="+mn-lt"/>
              </a:rPr>
              <a:t> Ir noteikts: </a:t>
            </a:r>
            <a:r>
              <a:rPr lang="lv-lv" b="1" dirty="0">
                <a:solidFill>
                  <a:schemeClr val="tx1"/>
                </a:solidFill>
                <a:latin typeface="+mn-lt"/>
              </a:rPr>
              <a:t>tiesību instrumenti par savstarpēju atzīšanu vai pārrobežu sadarbību</a:t>
            </a:r>
            <a:r>
              <a:rPr lang="lv-lv" dirty="0">
                <a:solidFill>
                  <a:schemeClr val="tx1"/>
                </a:solidFill>
                <a:latin typeface="+mn-lt"/>
              </a:rPr>
              <a:t>, </a:t>
            </a:r>
            <a:r>
              <a:rPr lang="lv-lv" dirty="0" err="1">
                <a:solidFill>
                  <a:schemeClr val="tx1"/>
                </a:solidFill>
                <a:latin typeface="+mn-lt"/>
              </a:rPr>
              <a:t>piem</a:t>
            </a:r>
            <a:r>
              <a:rPr lang="lv-lv" dirty="0">
                <a:solidFill>
                  <a:schemeClr val="tx1"/>
                </a:solidFill>
                <a:latin typeface="+mn-lt"/>
              </a:rPr>
              <a:t>,. Eiropas izmeklēšanas rīkojums vai 2000. gada  ES Konvencija par savstarpēju palīdzību krimināllietās </a:t>
            </a:r>
            <a:r>
              <a:rPr lang="lv-lv" b="1" dirty="0">
                <a:solidFill>
                  <a:schemeClr val="tx1"/>
                </a:solidFill>
                <a:latin typeface="+mn-lt"/>
              </a:rPr>
              <a:t>nav piemērojama attiecībā uz iesaistītajām dalībvalstīm</a:t>
            </a:r>
            <a:r>
              <a:rPr lang="lv-lv" dirty="0">
                <a:solidFill>
                  <a:schemeClr val="tx1"/>
                </a:solidFill>
                <a:latin typeface="+mn-lt"/>
              </a:rPr>
              <a:t>; </a:t>
            </a:r>
          </a:p>
          <a:p>
            <a:pPr marL="201168" lvl="1" indent="0" rtl="0">
              <a:lnSpc>
                <a:spcPct val="110000"/>
              </a:lnSpc>
              <a:buNone/>
            </a:pPr>
            <a:r>
              <a:rPr lang="lv-lv" b="1" dirty="0">
                <a:solidFill>
                  <a:schemeClr val="tx1"/>
                </a:solidFill>
                <a:latin typeface="+mn-lt"/>
              </a:rPr>
              <a:t>Izņēmums: </a:t>
            </a:r>
            <a:r>
              <a:rPr lang="lv-lv" sz="1800" dirty="0">
                <a:solidFill>
                  <a:schemeClr val="tx1"/>
                </a:solidFill>
                <a:latin typeface="+mn-lt"/>
              </a:rPr>
              <a:t>(6)</a:t>
            </a:r>
            <a:r>
              <a:rPr dirty="0"/>
              <a:t>: </a:t>
            </a:r>
            <a:r>
              <a:rPr lang="lv-lv" b="1" dirty="0">
                <a:solidFill>
                  <a:schemeClr val="tx1"/>
                </a:solidFill>
                <a:latin typeface="+mn-lt"/>
              </a:rPr>
              <a:t>uzdotais pasākums nepastāv pilnīgi iekšējā situācijā, bet būtu pieejams pārrobežu situācijā, uz kuru attiecas instrumenti par savstarpēju atzīšanu vai pārrobežu sadarbību</a:t>
            </a:r>
            <a:endParaRPr lang="de-DE" sz="1800" dirty="0"/>
          </a:p>
        </p:txBody>
      </p:sp>
      <p:sp>
        <p:nvSpPr>
          <p:cNvPr id="4" name="Fußzeilenplatzhalter 3"/>
          <p:cNvSpPr>
            <a:spLocks noGrp="1"/>
          </p:cNvSpPr>
          <p:nvPr>
            <p:ph type="ftr" sz="quarter" idx="11"/>
          </p:nvPr>
        </p:nvSpPr>
        <p:spPr/>
        <p:txBody>
          <a:bodyPr rtlCol="0"/>
          <a:lstStyle/>
          <a:p>
            <a:pPr rtl="0"/>
            <a:endParaRPr lang="de-DE" dirty="0"/>
          </a:p>
        </p:txBody>
      </p:sp>
    </p:spTree>
    <p:extLst>
      <p:ext uri="{BB962C8B-B14F-4D97-AF65-F5344CB8AC3E}">
        <p14:creationId xmlns:p14="http://schemas.microsoft.com/office/powerpoint/2010/main" val="303460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rtl="0"/>
            <a:r>
              <a:rPr lang="lv-lv"/>
              <a:t>Pārrobežu izmeklēšanas iesaistīto dalībvalstu vidū</a:t>
            </a:r>
            <a:endParaRPr lang="de-DE" dirty="0"/>
          </a:p>
        </p:txBody>
      </p:sp>
      <p:sp>
        <p:nvSpPr>
          <p:cNvPr id="3" name="Inhaltsplatzhalter 2"/>
          <p:cNvSpPr>
            <a:spLocks noGrp="1"/>
          </p:cNvSpPr>
          <p:nvPr>
            <p:ph idx="1"/>
          </p:nvPr>
        </p:nvSpPr>
        <p:spPr/>
        <p:txBody>
          <a:bodyPr rtlCol="0">
            <a:normAutofit lnSpcReduction="10000"/>
          </a:bodyPr>
          <a:lstStyle/>
          <a:p>
            <a:pPr marL="0" indent="0" rtl="0">
              <a:buNone/>
            </a:pPr>
            <a:r>
              <a:rPr lang="en-gb" sz="1800" b="1" i="1">
                <a:solidFill>
                  <a:schemeClr val="tx1"/>
                </a:solidFill>
                <a:latin typeface="+mn-lt"/>
              </a:rPr>
              <a:t>EPPO</a:t>
            </a:r>
            <a:r>
              <a:rPr lang="en-gb" sz="1800" b="1">
                <a:solidFill>
                  <a:schemeClr val="tx1"/>
                </a:solidFill>
                <a:latin typeface="+mn-lt"/>
              </a:rPr>
              <a:t> regulas 31. pants: </a:t>
            </a:r>
            <a:endParaRPr lang="en-US" sz="1800" b="1" dirty="0">
              <a:solidFill>
                <a:schemeClr val="tx1"/>
              </a:solidFill>
              <a:latin typeface="+mn-lt"/>
            </a:endParaRPr>
          </a:p>
          <a:p>
            <a:pPr rtl="0"/>
            <a:r>
              <a:rPr lang="lv-lv" sz="1800">
                <a:solidFill>
                  <a:schemeClr val="tx1"/>
                </a:solidFill>
                <a:latin typeface="+mn-lt"/>
              </a:rPr>
              <a:t>(6): ja </a:t>
            </a:r>
            <a:r>
              <a:rPr lang="lv-lv" sz="1800" b="1">
                <a:solidFill>
                  <a:schemeClr val="tx1"/>
                </a:solidFill>
                <a:latin typeface="+mn-lt"/>
              </a:rPr>
              <a:t>uzdotais pasākums nepastāv pilnīgi iekšējā situācijā, bet būtu pieejams pārrobežu situācijā, uz kuru attiecas instrumenti par savstarpēju atzīšanu vai pārrobežu sadarbību</a:t>
            </a:r>
            <a:r>
              <a:rPr lang="lv-lv" sz="1800">
                <a:solidFill>
                  <a:schemeClr val="tx1"/>
                </a:solidFill>
                <a:latin typeface="+mn-lt"/>
              </a:rPr>
              <a:t>, attiecīgie </a:t>
            </a:r>
            <a:r>
              <a:rPr lang="lv-lv" sz="1800" b="1">
                <a:solidFill>
                  <a:schemeClr val="tx1"/>
                </a:solidFill>
                <a:latin typeface="+mn-lt"/>
              </a:rPr>
              <a:t>Eiropas deleģētie prokurori</a:t>
            </a:r>
            <a:r>
              <a:rPr lang="lv-lv" sz="1800">
                <a:solidFill>
                  <a:schemeClr val="tx1"/>
                </a:solidFill>
                <a:latin typeface="+mn-lt"/>
              </a:rPr>
              <a:t>, vienojoties ar attiecīgajiem uzraugošajiem Eiropas prokuroriem, </a:t>
            </a:r>
            <a:r>
              <a:rPr lang="lv-lv" sz="1800" b="1">
                <a:solidFill>
                  <a:schemeClr val="tx1"/>
                </a:solidFill>
                <a:latin typeface="+mn-lt"/>
              </a:rPr>
              <a:t>var izmantot šādus instrumentus.</a:t>
            </a:r>
            <a:endParaRPr lang="en-US" sz="1800" dirty="0">
              <a:solidFill>
                <a:schemeClr val="tx1"/>
              </a:solidFill>
              <a:latin typeface="+mn-lt"/>
            </a:endParaRPr>
          </a:p>
          <a:p>
            <a:pPr marL="201168" lvl="1" indent="0" rtl="0">
              <a:lnSpc>
                <a:spcPct val="110000"/>
              </a:lnSpc>
              <a:buNone/>
            </a:pPr>
            <a:r>
              <a:rPr lang="lv-lv" sz="1600">
                <a:solidFill>
                  <a:schemeClr val="tx1"/>
                </a:solidFill>
                <a:latin typeface="+mn-lt"/>
              </a:rPr>
              <a:t> </a:t>
            </a:r>
            <a:r>
              <a:rPr lang="lv-lv">
                <a:solidFill>
                  <a:schemeClr val="tx1"/>
                </a:solidFill>
                <a:latin typeface="+mn-lt"/>
              </a:rPr>
              <a:t>Piemēri: </a:t>
            </a:r>
          </a:p>
          <a:p>
            <a:pPr marL="201168" lvl="1" indent="0" rtl="0">
              <a:lnSpc>
                <a:spcPct val="110000"/>
              </a:lnSpc>
              <a:buNone/>
            </a:pPr>
            <a:r>
              <a:rPr lang="lv-lv" sz="1400"/>
              <a:t>Direktīva 2014/41/ES (2014. gada 3. aprīlis) par Eiropas izmeklēšanas rīkojumu krimināllietās</a:t>
            </a:r>
            <a:endParaRPr lang="de-DE" sz="1400" dirty="0"/>
          </a:p>
          <a:p>
            <a:pPr lvl="1" rtl="0">
              <a:lnSpc>
                <a:spcPct val="110000"/>
              </a:lnSpc>
              <a:buFont typeface="Wingdings" panose="05000000000000000000" pitchFamily="2" charset="2"/>
              <a:buChar char="Ø"/>
            </a:pPr>
            <a:r>
              <a:rPr lang="lv-lv" sz="1400"/>
              <a:t>22. un 23. pants: Apcietināto pārvešana uz laiku uz izdevējvalsti izmeklēšanas pasākuma veikšanai</a:t>
            </a:r>
            <a:endParaRPr lang="de-DE" sz="1400" dirty="0"/>
          </a:p>
          <a:p>
            <a:pPr lvl="1" rtl="0">
              <a:lnSpc>
                <a:spcPct val="110000"/>
              </a:lnSpc>
              <a:buFont typeface="Wingdings" panose="05000000000000000000" pitchFamily="2" charset="2"/>
              <a:buChar char="Ø"/>
            </a:pPr>
            <a:r>
              <a:rPr lang="lv-lv" sz="1400"/>
              <a:t> 24. pants: Nopratināšana ar videokonferences palīdzību vai citu audiovizuālu pārraidi</a:t>
            </a:r>
          </a:p>
          <a:p>
            <a:pPr marL="0" lvl="1" indent="0" rtl="0">
              <a:spcBef>
                <a:spcPts val="1200"/>
              </a:spcBef>
              <a:spcAft>
                <a:spcPts val="200"/>
              </a:spcAft>
              <a:buSzPct val="100000"/>
              <a:buNone/>
            </a:pPr>
            <a:r>
              <a:rPr lang="lv-lv" sz="1800" b="1">
                <a:solidFill>
                  <a:schemeClr val="tx1"/>
                </a:solidFill>
                <a:latin typeface="+mn-lt"/>
              </a:rPr>
              <a:t>Eiropas apcietināšanas ordera </a:t>
            </a:r>
            <a:r>
              <a:rPr lang="lv-lv" sz="1800">
                <a:solidFill>
                  <a:schemeClr val="tx1"/>
                </a:solidFill>
                <a:latin typeface="+mn-lt"/>
              </a:rPr>
              <a:t>izmantošanu</a:t>
            </a:r>
            <a:r>
              <a:rPr lang="lv-lv" b="1">
                <a:solidFill>
                  <a:schemeClr val="tx1"/>
                </a:solidFill>
                <a:latin typeface="+mn-lt"/>
              </a:rPr>
              <a:t> </a:t>
            </a:r>
            <a:r>
              <a:rPr lang="lv-lv">
                <a:solidFill>
                  <a:schemeClr val="tx1"/>
                </a:solidFill>
                <a:latin typeface="+mn-lt"/>
              </a:rPr>
              <a:t>regulē </a:t>
            </a:r>
            <a:r>
              <a:rPr lang="en-gb" sz="1800" b="1" i="1">
                <a:solidFill>
                  <a:schemeClr val="tx1"/>
                </a:solidFill>
                <a:latin typeface="+mn-lt"/>
              </a:rPr>
              <a:t>EPPO</a:t>
            </a:r>
            <a:r>
              <a:rPr lang="lv-lv" sz="1800" b="1">
                <a:solidFill>
                  <a:schemeClr val="tx1"/>
                </a:solidFill>
                <a:latin typeface="+mn-lt"/>
              </a:rPr>
              <a:t> regulas 33. pants</a:t>
            </a:r>
            <a:r>
              <a:rPr lang="lv-lv" sz="1800">
                <a:solidFill>
                  <a:schemeClr val="tx1"/>
                </a:solidFill>
                <a:latin typeface="+mn-lt"/>
              </a:rPr>
              <a:t>.</a:t>
            </a:r>
          </a:p>
          <a:p>
            <a:pPr marL="0" lvl="1" indent="0" rtl="0">
              <a:spcBef>
                <a:spcPts val="1200"/>
              </a:spcBef>
              <a:spcAft>
                <a:spcPts val="200"/>
              </a:spcAft>
              <a:buSzPct val="100000"/>
              <a:buNone/>
            </a:pPr>
            <a:r>
              <a:rPr lang="lv-lv">
                <a:solidFill>
                  <a:schemeClr val="tx1"/>
                </a:solidFill>
                <a:latin typeface="+mn-lt"/>
              </a:rPr>
              <a:t>Attiecībā uz </a:t>
            </a:r>
            <a:r>
              <a:rPr lang="lv-lv" b="1">
                <a:solidFill>
                  <a:schemeClr val="tx1"/>
                </a:solidFill>
                <a:latin typeface="+mn-lt"/>
              </a:rPr>
              <a:t>neiesaistījām dalībvalstīm</a:t>
            </a:r>
            <a:r>
              <a:rPr lang="lv-lv">
                <a:solidFill>
                  <a:schemeClr val="tx1"/>
                </a:solidFill>
                <a:latin typeface="+mn-lt"/>
              </a:rPr>
              <a:t> ES instrumentus par savstarpēju atzīšanu vai pārrobežu sadarbību var piemērot, paziņojot </a:t>
            </a:r>
            <a:r>
              <a:rPr lang="en-gb" i="1">
                <a:solidFill>
                  <a:schemeClr val="tx1"/>
                </a:solidFill>
                <a:latin typeface="+mn-lt"/>
              </a:rPr>
              <a:t>EPPO</a:t>
            </a:r>
            <a:r>
              <a:rPr lang="en-gb">
                <a:solidFill>
                  <a:schemeClr val="tx1"/>
                </a:solidFill>
                <a:latin typeface="+mn-lt"/>
              </a:rPr>
              <a:t> kā kompetento iestādi, </a:t>
            </a:r>
            <a:r>
              <a:rPr lang="en-gb" b="1" i="1">
                <a:solidFill>
                  <a:schemeClr val="tx1"/>
                </a:solidFill>
                <a:latin typeface="+mn-lt"/>
              </a:rPr>
              <a:t>EPPO</a:t>
            </a:r>
            <a:r>
              <a:rPr lang="lv-lv" sz="1800" b="1">
                <a:solidFill>
                  <a:schemeClr val="tx1"/>
                </a:solidFill>
                <a:latin typeface="+mn-lt"/>
              </a:rPr>
              <a:t> regulas 105. pants</a:t>
            </a:r>
            <a:r>
              <a:rPr lang="lv-lv">
                <a:solidFill>
                  <a:schemeClr val="tx1"/>
                </a:solidFill>
                <a:latin typeface="+mn-lt"/>
              </a:rPr>
              <a:t>.</a:t>
            </a:r>
            <a:endParaRPr lang="de-DE" dirty="0">
              <a:solidFill>
                <a:schemeClr val="tx1"/>
              </a:solidFill>
              <a:latin typeface="+mn-lt"/>
            </a:endParaRPr>
          </a:p>
        </p:txBody>
      </p:sp>
      <p:sp>
        <p:nvSpPr>
          <p:cNvPr id="4" name="Fußzeilenplatzhalter 3"/>
          <p:cNvSpPr>
            <a:spLocks noGrp="1"/>
          </p:cNvSpPr>
          <p:nvPr>
            <p:ph type="ftr" sz="quarter" idx="11"/>
          </p:nvPr>
        </p:nvSpPr>
        <p:spPr/>
        <p:txBody>
          <a:bodyPr rtlCol="0"/>
          <a:lstStyle/>
          <a:p>
            <a:pPr rtl="0"/>
            <a:endParaRPr lang="de-DE" dirty="0"/>
          </a:p>
        </p:txBody>
      </p:sp>
    </p:spTree>
    <p:extLst>
      <p:ext uri="{BB962C8B-B14F-4D97-AF65-F5344CB8AC3E}">
        <p14:creationId xmlns:p14="http://schemas.microsoft.com/office/powerpoint/2010/main" val="3415213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7" y="614264"/>
            <a:ext cx="9967451" cy="820311"/>
          </a:xfrm>
        </p:spPr>
        <p:txBody>
          <a:bodyPr rtlCol="0">
            <a:normAutofit/>
          </a:bodyPr>
          <a:lstStyle/>
          <a:p>
            <a:pPr rtl="0"/>
            <a:r>
              <a:rPr lang="lv-lv"/>
              <a:t>Attiecības ar </a:t>
            </a:r>
            <a:r>
              <a:rPr lang="en-gb" i="1"/>
              <a:t>Eurojust</a:t>
            </a:r>
            <a:endParaRPr lang="de-DE" dirty="0"/>
          </a:p>
        </p:txBody>
      </p:sp>
      <p:sp>
        <p:nvSpPr>
          <p:cNvPr id="3" name="Inhaltsplatzhalter 2"/>
          <p:cNvSpPr>
            <a:spLocks noGrp="1"/>
          </p:cNvSpPr>
          <p:nvPr>
            <p:ph idx="1"/>
          </p:nvPr>
        </p:nvSpPr>
        <p:spPr/>
        <p:txBody>
          <a:bodyPr rtlCol="0">
            <a:normAutofit/>
          </a:bodyPr>
          <a:lstStyle/>
          <a:p>
            <a:pPr marL="0" indent="0" rtl="0">
              <a:buNone/>
            </a:pPr>
            <a:r>
              <a:rPr lang="en-gb" sz="2100" b="1" i="1">
                <a:solidFill>
                  <a:schemeClr val="tx1"/>
                </a:solidFill>
                <a:latin typeface="+mn-lt"/>
              </a:rPr>
              <a:t>EPPO</a:t>
            </a:r>
            <a:r>
              <a:rPr lang="en-gb" sz="2100" b="1">
                <a:solidFill>
                  <a:schemeClr val="tx1"/>
                </a:solidFill>
                <a:latin typeface="+mn-lt"/>
              </a:rPr>
              <a:t> regulas 100. pants: </a:t>
            </a:r>
            <a:endParaRPr lang="en-US" sz="2100" b="1" dirty="0">
              <a:solidFill>
                <a:schemeClr val="tx1"/>
              </a:solidFill>
              <a:latin typeface="+mn-lt"/>
            </a:endParaRPr>
          </a:p>
          <a:p>
            <a:pPr rtl="0"/>
            <a:r>
              <a:rPr lang="lv-lv" sz="1900">
                <a:solidFill>
                  <a:schemeClr val="tx1"/>
                </a:solidFill>
                <a:latin typeface="+mn-lt"/>
              </a:rPr>
              <a:t>(1): savstarpēja sadarbība </a:t>
            </a:r>
            <a:r>
              <a:rPr lang="lv-lv" sz="1900" b="1">
                <a:solidFill>
                  <a:schemeClr val="tx1"/>
                </a:solidFill>
                <a:latin typeface="+mn-lt"/>
              </a:rPr>
              <a:t>to attiecīgo pilnvaru robežās;</a:t>
            </a:r>
          </a:p>
          <a:p>
            <a:pPr lvl="1" rtl="0">
              <a:lnSpc>
                <a:spcPct val="90000"/>
              </a:lnSpc>
              <a:buFont typeface="Wingdings" panose="05000000000000000000" pitchFamily="2" charset="2"/>
              <a:buChar char="Ø"/>
              <a:defRPr/>
            </a:pPr>
            <a:r>
              <a:rPr lang="lv-lv" sz="1900">
                <a:solidFill>
                  <a:schemeClr val="tx1"/>
                </a:solidFill>
                <a:latin typeface="+mn-lt"/>
              </a:rPr>
              <a:t>22. pants </a:t>
            </a:r>
            <a:r>
              <a:rPr lang="en-gb" sz="1900" i="1">
                <a:solidFill>
                  <a:schemeClr val="tx1"/>
                </a:solidFill>
                <a:latin typeface="+mn-lt"/>
              </a:rPr>
              <a:t>EPPO </a:t>
            </a:r>
            <a:r>
              <a:rPr lang="en-gb" sz="1900">
                <a:solidFill>
                  <a:schemeClr val="tx1"/>
                </a:solidFill>
                <a:latin typeface="+mn-lt"/>
              </a:rPr>
              <a:t>regulā</a:t>
            </a:r>
            <a:endParaRPr lang="en-US" sz="1900" dirty="0">
              <a:solidFill>
                <a:srgbClr val="FF0000"/>
              </a:solidFill>
              <a:latin typeface="+mn-lt"/>
            </a:endParaRPr>
          </a:p>
          <a:p>
            <a:pPr lvl="1" rtl="0">
              <a:lnSpc>
                <a:spcPct val="90000"/>
              </a:lnSpc>
              <a:buFont typeface="Wingdings" panose="05000000000000000000" pitchFamily="2" charset="2"/>
              <a:buChar char="Ø"/>
              <a:defRPr/>
            </a:pPr>
            <a:r>
              <a:rPr lang="en-gb" sz="1900" i="1">
                <a:solidFill>
                  <a:schemeClr val="tx1"/>
                </a:solidFill>
                <a:latin typeface="+mn-lt"/>
              </a:rPr>
              <a:t>Eurojust </a:t>
            </a:r>
            <a:r>
              <a:rPr lang="en-gb" sz="1900">
                <a:solidFill>
                  <a:schemeClr val="tx1"/>
                </a:solidFill>
                <a:latin typeface="+mn-lt"/>
              </a:rPr>
              <a:t>regulas 2. līdz 5. pants</a:t>
            </a:r>
          </a:p>
          <a:p>
            <a:pPr rtl="0"/>
            <a:r>
              <a:rPr lang="lv-lv" sz="1900">
                <a:solidFill>
                  <a:schemeClr val="tx1"/>
                </a:solidFill>
                <a:latin typeface="+mn-lt"/>
              </a:rPr>
              <a:t>(2): </a:t>
            </a:r>
            <a:r>
              <a:rPr lang="lv-lv" sz="1800" b="1">
                <a:solidFill>
                  <a:schemeClr val="tx1"/>
                </a:solidFill>
                <a:latin typeface="+mn-lt"/>
              </a:rPr>
              <a:t>operatīvos jautājumos</a:t>
            </a:r>
            <a:r>
              <a:rPr lang="lv-lv" sz="1900">
                <a:solidFill>
                  <a:schemeClr val="tx1"/>
                </a:solidFill>
                <a:latin typeface="+mn-lt"/>
              </a:rPr>
              <a:t> </a:t>
            </a:r>
            <a:r>
              <a:rPr lang="en-gb" sz="1900" i="1">
                <a:solidFill>
                  <a:schemeClr val="tx1"/>
                </a:solidFill>
                <a:latin typeface="+mn-lt"/>
              </a:rPr>
              <a:t>EPPO </a:t>
            </a:r>
            <a:r>
              <a:rPr lang="en-gb" sz="1900">
                <a:solidFill>
                  <a:schemeClr val="tx1"/>
                </a:solidFill>
                <a:latin typeface="+mn-lt"/>
              </a:rPr>
              <a:t>var iesaistīt </a:t>
            </a:r>
            <a:r>
              <a:rPr lang="en-gb" sz="1900" i="1">
                <a:solidFill>
                  <a:schemeClr val="tx1"/>
                </a:solidFill>
                <a:latin typeface="+mn-lt"/>
              </a:rPr>
              <a:t>Eurojust</a:t>
            </a:r>
            <a:r>
              <a:rPr lang="lv-lv" sz="1800">
                <a:solidFill>
                  <a:schemeClr val="tx1"/>
                </a:solidFill>
                <a:latin typeface="+mn-lt"/>
              </a:rPr>
              <a:t>;</a:t>
            </a:r>
          </a:p>
          <a:p>
            <a:pPr marL="342900" lvl="1" indent="-342900" rtl="0">
              <a:buFont typeface="Arial" panose="020B0604020202020204" pitchFamily="34" charset="0"/>
              <a:buChar char="•"/>
              <a:defRPr/>
            </a:pPr>
            <a:r>
              <a:rPr lang="lv-lv" b="1">
                <a:solidFill>
                  <a:schemeClr val="tx1"/>
                </a:solidFill>
                <a:latin typeface="+mn-lt"/>
              </a:rPr>
              <a:t>apmainoties ar informāciju</a:t>
            </a:r>
            <a:r>
              <a:rPr lang="lv-lv">
                <a:solidFill>
                  <a:schemeClr val="tx1"/>
                </a:solidFill>
                <a:latin typeface="+mn-lt"/>
              </a:rPr>
              <a:t>, tostarp</a:t>
            </a:r>
            <a:r>
              <a:rPr lang="lv-lv" b="1">
                <a:solidFill>
                  <a:schemeClr val="tx1"/>
                </a:solidFill>
                <a:latin typeface="+mn-lt"/>
              </a:rPr>
              <a:t> personas datiem</a:t>
            </a:r>
            <a:r>
              <a:rPr lang="lv-lv">
                <a:solidFill>
                  <a:schemeClr val="tx1"/>
                </a:solidFill>
                <a:latin typeface="+mn-lt"/>
              </a:rPr>
              <a:t>, par tās veiktu izmeklēšanu;</a:t>
            </a:r>
          </a:p>
          <a:p>
            <a:pPr lvl="1" rtl="0">
              <a:lnSpc>
                <a:spcPct val="90000"/>
              </a:lnSpc>
              <a:buFont typeface="Wingdings" panose="05000000000000000000" pitchFamily="2" charset="2"/>
              <a:buChar char="Ø"/>
              <a:defRPr/>
            </a:pPr>
            <a:r>
              <a:rPr lang="lv-lv" sz="1900">
                <a:solidFill>
                  <a:schemeClr val="tx1"/>
                </a:solidFill>
                <a:latin typeface="+mn-lt"/>
              </a:rPr>
              <a:t>saskaņā ar regulas attiecīgajiem noteikumiem</a:t>
            </a:r>
          </a:p>
          <a:p>
            <a:pPr lvl="1" rtl="0">
              <a:lnSpc>
                <a:spcPct val="90000"/>
              </a:lnSpc>
              <a:buFont typeface="Wingdings" panose="05000000000000000000" pitchFamily="2" charset="2"/>
              <a:buChar char="Ø"/>
              <a:defRPr/>
            </a:pPr>
            <a:r>
              <a:rPr lang="lv-lv" sz="1900">
                <a:solidFill>
                  <a:schemeClr val="tx1"/>
                </a:solidFill>
                <a:latin typeface="+mn-lt"/>
              </a:rPr>
              <a:t> skatīt 45., 46. pantu, 47. panta 3. punktu, 53., 54. pantu</a:t>
            </a:r>
          </a:p>
          <a:p>
            <a:pPr marL="342900" lvl="1" indent="-342900" rtl="0">
              <a:buFont typeface="Arial" panose="020B0604020202020204" pitchFamily="34" charset="0"/>
              <a:buChar char="•"/>
              <a:defRPr/>
            </a:pPr>
            <a:r>
              <a:rPr lang="en-gb" i="1">
                <a:solidFill>
                  <a:schemeClr val="tx1"/>
                </a:solidFill>
                <a:latin typeface="+mn-lt"/>
              </a:rPr>
              <a:t>Eurojust</a:t>
            </a:r>
            <a:r>
              <a:rPr lang="en-gb">
                <a:solidFill>
                  <a:schemeClr val="tx1"/>
                </a:solidFill>
                <a:latin typeface="+mn-lt"/>
              </a:rPr>
              <a:t> var sniegt atbalstu </a:t>
            </a:r>
            <a:r>
              <a:rPr lang="en-gb" b="1" i="1">
                <a:solidFill>
                  <a:schemeClr val="tx1"/>
                </a:solidFill>
                <a:latin typeface="+mn-lt"/>
              </a:rPr>
              <a:t>EPPO</a:t>
            </a:r>
            <a:r>
              <a:rPr lang="lv-lv" b="1">
                <a:solidFill>
                  <a:schemeClr val="tx1"/>
                </a:solidFill>
                <a:latin typeface="+mn-lt"/>
              </a:rPr>
              <a:t> lēmumu va</a:t>
            </a:r>
            <a:r>
              <a:rPr lang="lv-lv">
                <a:solidFill>
                  <a:schemeClr val="tx1"/>
                </a:solidFill>
                <a:latin typeface="+mn-lt"/>
              </a:rPr>
              <a:t>i savstarpējas tiesiskās palīdzības </a:t>
            </a:r>
            <a:r>
              <a:rPr lang="lv-lv" b="1">
                <a:solidFill>
                  <a:schemeClr val="tx1"/>
                </a:solidFill>
                <a:latin typeface="+mn-lt"/>
              </a:rPr>
              <a:t>lūgumu</a:t>
            </a:r>
            <a:r>
              <a:rPr lang="lv-lv">
                <a:solidFill>
                  <a:schemeClr val="tx1"/>
                </a:solidFill>
                <a:latin typeface="+mn-lt"/>
              </a:rPr>
              <a:t> nosūtīšanā uz </a:t>
            </a:r>
            <a:r>
              <a:rPr lang="lv-lv" b="1">
                <a:solidFill>
                  <a:schemeClr val="tx1"/>
                </a:solidFill>
                <a:latin typeface="+mn-lt"/>
              </a:rPr>
              <a:t>neiesaistītajām dalībvalstīm</a:t>
            </a:r>
            <a:r>
              <a:rPr lang="lv-lv">
                <a:solidFill>
                  <a:schemeClr val="tx1"/>
                </a:solidFill>
                <a:latin typeface="+mn-lt"/>
              </a:rPr>
              <a:t> /</a:t>
            </a:r>
            <a:r>
              <a:rPr lang="en-gb" b="1">
                <a:solidFill>
                  <a:schemeClr val="tx1"/>
                </a:solidFill>
                <a:latin typeface="+mn-lt"/>
              </a:rPr>
              <a:t> trešām valstīm</a:t>
            </a:r>
            <a:r>
              <a:rPr lang="en-gb">
                <a:solidFill>
                  <a:schemeClr val="tx1"/>
                </a:solidFill>
                <a:latin typeface="+mn-lt"/>
              </a:rPr>
              <a:t>, un to izpildē</a:t>
            </a:r>
          </a:p>
          <a:p>
            <a:pPr lvl="1" rtl="0">
              <a:lnSpc>
                <a:spcPct val="90000"/>
              </a:lnSpc>
              <a:buFont typeface="Wingdings" panose="05000000000000000000" pitchFamily="2" charset="2"/>
              <a:buChar char="Ø"/>
              <a:defRPr/>
            </a:pPr>
            <a:r>
              <a:rPr lang="lv-lv" sz="1900">
                <a:solidFill>
                  <a:schemeClr val="tx1"/>
                </a:solidFill>
                <a:latin typeface="+mn-lt"/>
              </a:rPr>
              <a:t>skatīt 31. līdz 33. pantu par “</a:t>
            </a:r>
            <a:r>
              <a:rPr lang="en-gb" sz="1900" i="1">
                <a:solidFill>
                  <a:schemeClr val="tx1"/>
                </a:solidFill>
                <a:latin typeface="+mn-lt"/>
              </a:rPr>
              <a:t>EPPO</a:t>
            </a:r>
            <a:r>
              <a:rPr lang="en-gb" sz="1900">
                <a:solidFill>
                  <a:schemeClr val="tx1"/>
                </a:solidFill>
                <a:latin typeface="+mn-lt"/>
              </a:rPr>
              <a:t> iekšējo” sadarbību </a:t>
            </a:r>
            <a:endParaRPr lang="de-DE" sz="1900" i="1" dirty="0">
              <a:solidFill>
                <a:srgbClr val="FF0000"/>
              </a:solidFill>
              <a:latin typeface="+mn-lt"/>
            </a:endParaRPr>
          </a:p>
          <a:p>
            <a:pPr lvl="1" rtl="0">
              <a:lnSpc>
                <a:spcPct val="90000"/>
              </a:lnSpc>
              <a:buFont typeface="Wingdings" panose="05000000000000000000" pitchFamily="2" charset="2"/>
              <a:buChar char="Ø"/>
              <a:defRPr/>
            </a:pPr>
            <a:r>
              <a:rPr lang="lv-lv" sz="1900">
                <a:solidFill>
                  <a:schemeClr val="tx1"/>
                </a:solidFill>
                <a:latin typeface="+mn-lt"/>
              </a:rPr>
              <a:t>skatīt 104. un 105. pantu par sadarbību ar trešām valstīm / starptautiskajām organizācijām</a:t>
            </a:r>
            <a:endParaRPr lang="de-DE" sz="1900" dirty="0">
              <a:solidFill>
                <a:schemeClr val="tx1"/>
              </a:solidFill>
              <a:latin typeface="+mn-lt"/>
            </a:endParaRPr>
          </a:p>
          <a:p>
            <a:pPr lvl="1" rtl="0">
              <a:lnSpc>
                <a:spcPct val="90000"/>
              </a:lnSpc>
              <a:buFont typeface="Wingdings" panose="05000000000000000000" pitchFamily="2" charset="2"/>
              <a:buChar char="Ø"/>
              <a:defRPr/>
            </a:pPr>
            <a:endParaRPr lang="en-US" sz="1900" b="1" dirty="0">
              <a:solidFill>
                <a:prstClr val="black"/>
              </a:solidFill>
              <a:latin typeface="Calibri"/>
            </a:endParaRPr>
          </a:p>
          <a:p>
            <a:pPr marL="342900" lvl="1" indent="-342900" rtl="0">
              <a:buFont typeface="Arial" panose="020B0604020202020204" pitchFamily="34" charset="0"/>
              <a:buChar char="•"/>
              <a:defRPr/>
            </a:pPr>
            <a:endParaRPr lang="de-DE" sz="1900" dirty="0"/>
          </a:p>
          <a:p>
            <a:pPr lvl="1" rtl="0">
              <a:lnSpc>
                <a:spcPct val="90000"/>
              </a:lnSpc>
              <a:buFont typeface="Wingdings" panose="05000000000000000000" pitchFamily="2" charset="2"/>
              <a:buChar char="Ø"/>
              <a:defRPr/>
            </a:pPr>
            <a:endParaRPr lang="de-DE" sz="1900" dirty="0">
              <a:solidFill>
                <a:prstClr val="black"/>
              </a:solidFill>
              <a:latin typeface="Calibri"/>
            </a:endParaRPr>
          </a:p>
        </p:txBody>
      </p:sp>
      <p:sp>
        <p:nvSpPr>
          <p:cNvPr id="5" name="Dia számának helye 4">
            <a:extLst>
              <a:ext uri="{FF2B5EF4-FFF2-40B4-BE49-F238E27FC236}">
                <a16:creationId xmlns:a16="http://schemas.microsoft.com/office/drawing/2014/main" id="{FBDB4937-804A-4D46-BFBF-E434FC66F721}"/>
              </a:ext>
            </a:extLst>
          </p:cNvPr>
          <p:cNvSpPr>
            <a:spLocks noGrp="1"/>
          </p:cNvSpPr>
          <p:nvPr>
            <p:ph type="sldNum" sz="quarter" idx="12"/>
          </p:nvPr>
        </p:nvSpPr>
        <p:spPr/>
        <p:txBody>
          <a:bodyPr rtlCol="0"/>
          <a:lstStyle/>
          <a:p>
            <a:pPr rtl="0"/>
            <a:fld id="{6113E31D-E2AB-40D1-8B51-AFA5AFEF393A}" type="slidenum">
              <a:rPr lang="en-US" smtClean="0"/>
              <a:t>7</a:t>
            </a:fld>
            <a:endParaRPr lang="en-US" dirty="0"/>
          </a:p>
        </p:txBody>
      </p:sp>
    </p:spTree>
    <p:extLst>
      <p:ext uri="{BB962C8B-B14F-4D97-AF65-F5344CB8AC3E}">
        <p14:creationId xmlns:p14="http://schemas.microsoft.com/office/powerpoint/2010/main" val="2194095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7" y="685800"/>
            <a:ext cx="9886919" cy="755765"/>
          </a:xfrm>
        </p:spPr>
        <p:txBody>
          <a:bodyPr rtlCol="0">
            <a:normAutofit/>
          </a:bodyPr>
          <a:lstStyle/>
          <a:p>
            <a:pPr rtl="0"/>
            <a:r>
              <a:rPr lang="lv-lv"/>
              <a:t>Attiecības ar </a:t>
            </a:r>
            <a:r>
              <a:rPr lang="en-gb" i="1"/>
              <a:t>Eurojust</a:t>
            </a:r>
            <a:endParaRPr lang="de-DE" dirty="0"/>
          </a:p>
        </p:txBody>
      </p:sp>
      <p:sp>
        <p:nvSpPr>
          <p:cNvPr id="3" name="Inhaltsplatzhalter 2"/>
          <p:cNvSpPr>
            <a:spLocks noGrp="1"/>
          </p:cNvSpPr>
          <p:nvPr>
            <p:ph idx="1"/>
          </p:nvPr>
        </p:nvSpPr>
        <p:spPr/>
        <p:txBody>
          <a:bodyPr rtlCol="0">
            <a:normAutofit/>
          </a:bodyPr>
          <a:lstStyle/>
          <a:p>
            <a:pPr marL="0" indent="0" rtl="0">
              <a:buNone/>
            </a:pPr>
            <a:r>
              <a:rPr lang="en-gb" sz="2100" b="1" i="1">
                <a:solidFill>
                  <a:schemeClr val="tx1"/>
                </a:solidFill>
                <a:latin typeface="+mn-lt"/>
              </a:rPr>
              <a:t>EPPO</a:t>
            </a:r>
            <a:r>
              <a:rPr lang="en-gb" sz="2100" b="1">
                <a:solidFill>
                  <a:schemeClr val="tx1"/>
                </a:solidFill>
                <a:latin typeface="+mn-lt"/>
              </a:rPr>
              <a:t> regulas 100. pants: </a:t>
            </a:r>
            <a:endParaRPr lang="en-US" sz="2100" b="1" dirty="0">
              <a:solidFill>
                <a:schemeClr val="tx1"/>
              </a:solidFill>
              <a:latin typeface="+mn-lt"/>
            </a:endParaRPr>
          </a:p>
          <a:p>
            <a:pPr rtl="0"/>
            <a:r>
              <a:rPr lang="lv-lv" sz="1900">
                <a:solidFill>
                  <a:schemeClr val="tx1"/>
                </a:solidFill>
                <a:latin typeface="+mn-lt"/>
              </a:rPr>
              <a:t>(3): netieša </a:t>
            </a:r>
            <a:r>
              <a:rPr lang="lv-lv" sz="1900" b="1">
                <a:solidFill>
                  <a:schemeClr val="tx1"/>
                </a:solidFill>
                <a:latin typeface="+mn-lt"/>
              </a:rPr>
              <a:t>“informācija ir/nav atrasta” piekļuve</a:t>
            </a:r>
            <a:r>
              <a:rPr lang="lv-lv" sz="1900">
                <a:solidFill>
                  <a:schemeClr val="tx1"/>
                </a:solidFill>
                <a:latin typeface="+mn-lt"/>
              </a:rPr>
              <a:t> informācijai, kas atrodas abu pušu lietu pārvaldības sistēmā, piem., informācijai, kad tiek konstatēta sakritība;</a:t>
            </a:r>
          </a:p>
          <a:p>
            <a:pPr lvl="1" rtl="0">
              <a:lnSpc>
                <a:spcPct val="90000"/>
              </a:lnSpc>
              <a:buFont typeface="Wingdings" panose="05000000000000000000" pitchFamily="2" charset="2"/>
              <a:buChar char="Ø"/>
              <a:defRPr/>
            </a:pPr>
            <a:r>
              <a:rPr lang="lv-lv" sz="1900">
                <a:solidFill>
                  <a:schemeClr val="tx1"/>
                </a:solidFill>
                <a:latin typeface="+mn-lt"/>
              </a:rPr>
              <a:t>skatīt arī </a:t>
            </a:r>
            <a:r>
              <a:rPr lang="en-gb" sz="1900" i="1">
                <a:solidFill>
                  <a:schemeClr val="tx1"/>
                </a:solidFill>
                <a:latin typeface="+mn-lt"/>
              </a:rPr>
              <a:t>Eurojust</a:t>
            </a:r>
            <a:r>
              <a:rPr lang="en-gb" sz="1900">
                <a:solidFill>
                  <a:schemeClr val="tx1"/>
                </a:solidFill>
                <a:latin typeface="+mn-lt"/>
              </a:rPr>
              <a:t> regulas 50. panta 5. punktu</a:t>
            </a:r>
          </a:p>
          <a:p>
            <a:pPr rtl="0"/>
            <a:r>
              <a:rPr lang="lv-lv" sz="1900">
                <a:solidFill>
                  <a:schemeClr val="tx1"/>
                </a:solidFill>
                <a:latin typeface="+mn-lt"/>
              </a:rPr>
              <a:t>(4): </a:t>
            </a:r>
            <a:r>
              <a:rPr lang="en-gb" sz="1900" i="1">
                <a:solidFill>
                  <a:schemeClr val="tx1"/>
                </a:solidFill>
                <a:latin typeface="+mn-lt"/>
              </a:rPr>
              <a:t>EPPO</a:t>
            </a:r>
            <a:r>
              <a:rPr lang="en-gb" sz="1900">
                <a:solidFill>
                  <a:schemeClr val="tx1"/>
                </a:solidFill>
                <a:latin typeface="+mn-lt"/>
              </a:rPr>
              <a:t> var paļauties uz </a:t>
            </a:r>
            <a:r>
              <a:rPr lang="en-gb" sz="1900" b="1" i="1">
                <a:solidFill>
                  <a:schemeClr val="tx1"/>
                </a:solidFill>
                <a:latin typeface="+mn-lt"/>
              </a:rPr>
              <a:t>Eurojust </a:t>
            </a:r>
            <a:r>
              <a:rPr lang="lv-lv" sz="1900" b="1">
                <a:solidFill>
                  <a:schemeClr val="tx1"/>
                </a:solidFill>
                <a:latin typeface="+mn-lt"/>
              </a:rPr>
              <a:t>atbalstu un administratīvajiem resursiem</a:t>
            </a:r>
          </a:p>
          <a:p>
            <a:pPr lvl="1" rtl="0">
              <a:lnSpc>
                <a:spcPct val="90000"/>
              </a:lnSpc>
              <a:buFont typeface="Wingdings" panose="05000000000000000000" pitchFamily="2" charset="2"/>
              <a:buChar char="Ø"/>
              <a:defRPr/>
            </a:pPr>
            <a:r>
              <a:rPr lang="en-gb" sz="1900" i="1">
                <a:solidFill>
                  <a:schemeClr val="tx1"/>
                </a:solidFill>
                <a:latin typeface="+mn-lt"/>
              </a:rPr>
              <a:t>Eurojust </a:t>
            </a:r>
            <a:r>
              <a:rPr lang="en-gb" sz="1900">
                <a:solidFill>
                  <a:schemeClr val="tx1"/>
                </a:solidFill>
                <a:latin typeface="+mn-lt"/>
              </a:rPr>
              <a:t>var sniegt </a:t>
            </a:r>
            <a:r>
              <a:rPr lang="en-gb" sz="1900" i="1">
                <a:solidFill>
                  <a:schemeClr val="tx1"/>
                </a:solidFill>
                <a:latin typeface="+mn-lt"/>
              </a:rPr>
              <a:t>EPPO</a:t>
            </a:r>
            <a:r>
              <a:rPr lang="en-gb" sz="1900">
                <a:solidFill>
                  <a:schemeClr val="tx1"/>
                </a:solidFill>
                <a:latin typeface="+mn-lt"/>
              </a:rPr>
              <a:t> pakalpojumus, kas ir kopējās interesēs</a:t>
            </a:r>
          </a:p>
          <a:p>
            <a:pPr lvl="1" rtl="0">
              <a:lnSpc>
                <a:spcPct val="90000"/>
              </a:lnSpc>
              <a:buFont typeface="Wingdings" panose="05000000000000000000" pitchFamily="2" charset="2"/>
              <a:buChar char="Ø"/>
              <a:defRPr/>
            </a:pPr>
            <a:r>
              <a:rPr lang="lv-lv" sz="1900">
                <a:solidFill>
                  <a:schemeClr val="tx1"/>
                </a:solidFill>
                <a:latin typeface="+mn-lt"/>
              </a:rPr>
              <a:t>Pamatojums: LESD 86. panta 1. punkts (“Padome … var no </a:t>
            </a:r>
            <a:r>
              <a:rPr lang="en-gb" sz="1900" i="1">
                <a:solidFill>
                  <a:schemeClr val="tx1"/>
                </a:solidFill>
                <a:latin typeface="+mn-lt"/>
              </a:rPr>
              <a:t>Eurojust </a:t>
            </a:r>
            <a:r>
              <a:rPr lang="en-gb" sz="1900">
                <a:solidFill>
                  <a:schemeClr val="tx1"/>
                </a:solidFill>
                <a:latin typeface="+mn-lt"/>
              </a:rPr>
              <a:t>izveidot Eiropas Prokuratūru”) </a:t>
            </a:r>
          </a:p>
          <a:p>
            <a:pPr lvl="1" rtl="0">
              <a:lnSpc>
                <a:spcPct val="90000"/>
              </a:lnSpc>
              <a:buFont typeface="Wingdings" panose="05000000000000000000" pitchFamily="2" charset="2"/>
              <a:buChar char="Ø"/>
              <a:defRPr/>
            </a:pPr>
            <a:r>
              <a:rPr lang="lv-lv" sz="1900">
                <a:solidFill>
                  <a:schemeClr val="tx1"/>
                </a:solidFill>
                <a:latin typeface="+mn-lt"/>
              </a:rPr>
              <a:t>bet: </a:t>
            </a:r>
            <a:r>
              <a:rPr lang="en-gb" sz="1900" i="1">
                <a:solidFill>
                  <a:schemeClr val="tx1"/>
                </a:solidFill>
                <a:latin typeface="+mn-lt"/>
              </a:rPr>
              <a:t>EPPO</a:t>
            </a:r>
            <a:r>
              <a:rPr lang="en-gb" sz="1900">
                <a:solidFill>
                  <a:schemeClr val="tx1"/>
                </a:solidFill>
                <a:latin typeface="+mn-lt"/>
              </a:rPr>
              <a:t> ir Luksemburgā, </a:t>
            </a:r>
            <a:r>
              <a:rPr lang="en-gb" sz="1900" i="1">
                <a:solidFill>
                  <a:schemeClr val="tx1"/>
                </a:solidFill>
                <a:latin typeface="+mn-lt"/>
              </a:rPr>
              <a:t>Eurojust </a:t>
            </a:r>
            <a:r>
              <a:rPr lang="en-gb" sz="1900">
                <a:solidFill>
                  <a:schemeClr val="tx1"/>
                </a:solidFill>
                <a:latin typeface="+mn-lt"/>
              </a:rPr>
              <a:t>Hāgā</a:t>
            </a:r>
          </a:p>
          <a:p>
            <a:pPr marL="342900" lvl="1" indent="-342900" rtl="0">
              <a:buFont typeface="Arial" panose="020B0604020202020204" pitchFamily="34" charset="0"/>
              <a:buChar char="•"/>
              <a:defRPr/>
            </a:pPr>
            <a:r>
              <a:rPr lang="lv-lv" sz="1900">
                <a:solidFill>
                  <a:schemeClr val="tx1"/>
                </a:solidFill>
                <a:latin typeface="+mn-lt"/>
              </a:rPr>
              <a:t>detaļas: </a:t>
            </a:r>
            <a:r>
              <a:rPr lang="lv-lv" sz="1900" b="1">
                <a:solidFill>
                  <a:schemeClr val="tx1"/>
                </a:solidFill>
                <a:latin typeface="+mn-lt"/>
              </a:rPr>
              <a:t>Vienošanās</a:t>
            </a:r>
            <a:r>
              <a:rPr lang="lv-lv" sz="1900">
                <a:solidFill>
                  <a:schemeClr val="tx1"/>
                </a:solidFill>
                <a:latin typeface="+mn-lt"/>
              </a:rPr>
              <a:t> starp </a:t>
            </a:r>
            <a:r>
              <a:rPr lang="en-gb" sz="1900" i="1">
                <a:solidFill>
                  <a:schemeClr val="tx1"/>
                </a:solidFill>
                <a:latin typeface="+mn-lt"/>
              </a:rPr>
              <a:t>EPPO</a:t>
            </a:r>
            <a:r>
              <a:rPr lang="en-gb" sz="1900">
                <a:solidFill>
                  <a:schemeClr val="tx1"/>
                </a:solidFill>
                <a:latin typeface="+mn-lt"/>
              </a:rPr>
              <a:t> un </a:t>
            </a:r>
            <a:r>
              <a:rPr lang="en-gb" sz="1900" i="1">
                <a:solidFill>
                  <a:schemeClr val="tx1"/>
                </a:solidFill>
                <a:latin typeface="+mn-lt"/>
              </a:rPr>
              <a:t>Eurojust</a:t>
            </a:r>
          </a:p>
          <a:p>
            <a:pPr marL="342900" lvl="1" indent="-342900" rtl="0">
              <a:buFont typeface="Arial" panose="020B0604020202020204" pitchFamily="34" charset="0"/>
              <a:buChar char="•"/>
              <a:defRPr/>
            </a:pPr>
            <a:r>
              <a:rPr lang="en-gb" sz="1900" i="1">
                <a:solidFill>
                  <a:schemeClr val="tx1"/>
                </a:solidFill>
                <a:latin typeface="+mn-lt"/>
              </a:rPr>
              <a:t>Eurojust </a:t>
            </a:r>
            <a:r>
              <a:rPr lang="en-gb" sz="1900">
                <a:solidFill>
                  <a:schemeClr val="tx1"/>
                </a:solidFill>
                <a:latin typeface="+mn-lt"/>
              </a:rPr>
              <a:t>regulas 50. panta 6. punkts, atspoguļojot </a:t>
            </a:r>
            <a:r>
              <a:rPr lang="en-gb" sz="1900" i="1">
                <a:solidFill>
                  <a:schemeClr val="tx1"/>
                </a:solidFill>
                <a:latin typeface="+mn-lt"/>
              </a:rPr>
              <a:t>EPPO</a:t>
            </a:r>
            <a:r>
              <a:rPr lang="en-gb" sz="1900">
                <a:solidFill>
                  <a:schemeClr val="tx1"/>
                </a:solidFill>
                <a:latin typeface="+mn-lt"/>
              </a:rPr>
              <a:t> regulas 100. panta 4. punktu</a:t>
            </a:r>
            <a:endParaRPr lang="de-DE" sz="1900" dirty="0">
              <a:solidFill>
                <a:schemeClr val="tx1"/>
              </a:solidFill>
              <a:latin typeface="+mn-lt"/>
            </a:endParaRPr>
          </a:p>
        </p:txBody>
      </p:sp>
      <p:sp>
        <p:nvSpPr>
          <p:cNvPr id="5" name="Dia számának helye 4">
            <a:extLst>
              <a:ext uri="{FF2B5EF4-FFF2-40B4-BE49-F238E27FC236}">
                <a16:creationId xmlns:a16="http://schemas.microsoft.com/office/drawing/2014/main" id="{9010AE9C-11D6-413D-8FE3-0A846F9764D4}"/>
              </a:ext>
            </a:extLst>
          </p:cNvPr>
          <p:cNvSpPr>
            <a:spLocks noGrp="1"/>
          </p:cNvSpPr>
          <p:nvPr>
            <p:ph type="sldNum" sz="quarter" idx="12"/>
          </p:nvPr>
        </p:nvSpPr>
        <p:spPr/>
        <p:txBody>
          <a:bodyPr rtlCol="0"/>
          <a:lstStyle/>
          <a:p>
            <a:pPr rtl="0"/>
            <a:fld id="{6113E31D-E2AB-40D1-8B51-AFA5AFEF393A}" type="slidenum">
              <a:rPr lang="en-US" smtClean="0"/>
              <a:t>8</a:t>
            </a:fld>
            <a:endParaRPr lang="en-US" dirty="0"/>
          </a:p>
        </p:txBody>
      </p:sp>
    </p:spTree>
    <p:extLst>
      <p:ext uri="{BB962C8B-B14F-4D97-AF65-F5344CB8AC3E}">
        <p14:creationId xmlns:p14="http://schemas.microsoft.com/office/powerpoint/2010/main" val="2538908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7" y="685800"/>
            <a:ext cx="9967451" cy="769212"/>
          </a:xfrm>
        </p:spPr>
        <p:txBody>
          <a:bodyPr rtlCol="0">
            <a:normAutofit/>
          </a:bodyPr>
          <a:lstStyle/>
          <a:p>
            <a:pPr rtl="0"/>
            <a:r>
              <a:rPr lang="lv-lv"/>
              <a:t>Attiecības ar </a:t>
            </a:r>
            <a:r>
              <a:rPr lang="en-gb" i="1"/>
              <a:t>Eurojust</a:t>
            </a:r>
            <a:endParaRPr lang="de-DE" dirty="0"/>
          </a:p>
        </p:txBody>
      </p:sp>
      <p:sp>
        <p:nvSpPr>
          <p:cNvPr id="3" name="Inhaltsplatzhalter 2"/>
          <p:cNvSpPr>
            <a:spLocks noGrp="1"/>
          </p:cNvSpPr>
          <p:nvPr>
            <p:ph idx="1"/>
          </p:nvPr>
        </p:nvSpPr>
        <p:spPr/>
        <p:txBody>
          <a:bodyPr rtlCol="0">
            <a:normAutofit/>
          </a:bodyPr>
          <a:lstStyle/>
          <a:p>
            <a:pPr marL="0" lvl="1" indent="0" rtl="0">
              <a:buNone/>
              <a:defRPr/>
            </a:pPr>
            <a:r>
              <a:rPr b="1" i="1"/>
              <a:t>Eurojust</a:t>
            </a:r>
            <a:r>
              <a:rPr lang="lv-lv" sz="2000" b="1">
                <a:solidFill>
                  <a:schemeClr val="tx1"/>
                </a:solidFill>
                <a:latin typeface="+mn-lt"/>
              </a:rPr>
              <a:t> regulas (ES) 2018/1727 50. pants </a:t>
            </a:r>
            <a:r>
              <a:t>būtībā: </a:t>
            </a:r>
            <a:endParaRPr lang="en-US" sz="2000" b="1" dirty="0">
              <a:solidFill>
                <a:schemeClr val="tx1"/>
              </a:solidFill>
              <a:latin typeface="+mn-lt"/>
            </a:endParaRPr>
          </a:p>
          <a:p>
            <a:pPr marL="342900" lvl="1" indent="-342900" rtl="0">
              <a:buFont typeface="Arial" panose="020B0604020202020204" pitchFamily="34" charset="0"/>
              <a:buChar char="•"/>
              <a:defRPr/>
            </a:pPr>
            <a:r>
              <a:rPr lang="lv-lv" sz="1900">
                <a:solidFill>
                  <a:schemeClr val="tx1"/>
                </a:solidFill>
                <a:latin typeface="+mn-lt"/>
              </a:rPr>
              <a:t>(1): atspoguļo pārsvarā identisko </a:t>
            </a:r>
            <a:r>
              <a:rPr lang="en-gb" sz="1900" i="1">
                <a:solidFill>
                  <a:schemeClr val="tx1"/>
                </a:solidFill>
                <a:latin typeface="+mn-lt"/>
              </a:rPr>
              <a:t>EPPO </a:t>
            </a:r>
            <a:r>
              <a:rPr lang="en-gb" sz="1900">
                <a:solidFill>
                  <a:schemeClr val="tx1"/>
                </a:solidFill>
                <a:latin typeface="+mn-lt"/>
              </a:rPr>
              <a:t>regulas 100. panta 1. punktu (savstarpēja sadarbība attiecīgo pilnvaru robežās)</a:t>
            </a:r>
          </a:p>
          <a:p>
            <a:pPr marL="342900" lvl="1" indent="-342900" rtl="0">
              <a:buFont typeface="Arial" panose="020B0604020202020204" pitchFamily="34" charset="0"/>
              <a:buChar char="•"/>
              <a:defRPr/>
            </a:pPr>
            <a:r>
              <a:rPr lang="lv-lv" sz="1900">
                <a:solidFill>
                  <a:schemeClr val="tx1"/>
                </a:solidFill>
                <a:latin typeface="+mn-lt"/>
              </a:rPr>
              <a:t>(2): </a:t>
            </a:r>
            <a:r>
              <a:rPr lang="en-gb" sz="1900" i="1">
                <a:solidFill>
                  <a:schemeClr val="tx1"/>
                </a:solidFill>
                <a:latin typeface="+mn-lt"/>
              </a:rPr>
              <a:t>Eurojust </a:t>
            </a:r>
            <a:r>
              <a:rPr lang="lv-lv" sz="1900" b="1">
                <a:solidFill>
                  <a:schemeClr val="tx1"/>
                </a:solidFill>
                <a:latin typeface="+mn-lt"/>
              </a:rPr>
              <a:t>atbalsta pieprasījumus, ko iesniegusi </a:t>
            </a:r>
            <a:r>
              <a:rPr lang="en-gb" sz="1900" b="1" i="1">
                <a:solidFill>
                  <a:schemeClr val="tx1"/>
                </a:solidFill>
                <a:latin typeface="+mn-lt"/>
              </a:rPr>
              <a:t>EPPO</a:t>
            </a:r>
            <a:r>
              <a:rPr lang="en-gb" sz="1900">
                <a:solidFill>
                  <a:schemeClr val="tx1"/>
                </a:solidFill>
                <a:latin typeface="+mn-lt"/>
              </a:rPr>
              <a:t>, izskata bez kavēšanās un vajadzības gadījumā ar šādiem lūgumiem rīkojas tā, </a:t>
            </a:r>
            <a:r>
              <a:rPr lang="lv-lv" sz="1900" b="1">
                <a:solidFill>
                  <a:schemeClr val="tx1"/>
                </a:solidFill>
                <a:latin typeface="+mn-lt"/>
              </a:rPr>
              <a:t>it kā tie būtu saņemti no valsts iestādes</a:t>
            </a:r>
            <a:r>
              <a:rPr lang="lv-lv" sz="1900">
                <a:solidFill>
                  <a:schemeClr val="tx1"/>
                </a:solidFill>
                <a:latin typeface="+mn-lt"/>
              </a:rPr>
              <a:t>, kura ir kompetenta tiesu sadarbības jautājumos;</a:t>
            </a:r>
          </a:p>
          <a:p>
            <a:pPr marL="342900" lvl="1" indent="-342900" rtl="0">
              <a:buFont typeface="Arial" panose="020B0604020202020204" pitchFamily="34" charset="0"/>
              <a:buChar char="•"/>
              <a:defRPr/>
            </a:pPr>
            <a:r>
              <a:rPr lang="lv-lv" sz="1900">
                <a:solidFill>
                  <a:schemeClr val="tx1"/>
                </a:solidFill>
                <a:latin typeface="+mn-lt"/>
              </a:rPr>
              <a:t>(3): </a:t>
            </a:r>
            <a:r>
              <a:rPr lang="en-gb" sz="1900" i="1">
                <a:solidFill>
                  <a:schemeClr val="tx1"/>
                </a:solidFill>
                <a:latin typeface="+mn-lt"/>
              </a:rPr>
              <a:t>Eurojust</a:t>
            </a:r>
            <a:r>
              <a:rPr lang="en-gb" sz="1900">
                <a:solidFill>
                  <a:schemeClr val="tx1"/>
                </a:solidFill>
                <a:latin typeface="+mn-lt"/>
              </a:rPr>
              <a:t> izmanto </a:t>
            </a:r>
            <a:r>
              <a:rPr lang="en-gb" sz="1900" b="1" i="1">
                <a:solidFill>
                  <a:schemeClr val="tx1"/>
                </a:solidFill>
                <a:latin typeface="+mn-lt"/>
              </a:rPr>
              <a:t>Eurojust</a:t>
            </a:r>
            <a:r>
              <a:rPr lang="lv-lv" sz="1900" b="1">
                <a:solidFill>
                  <a:schemeClr val="tx1"/>
                </a:solidFill>
                <a:latin typeface="+mn-lt"/>
              </a:rPr>
              <a:t> valsts koordinācijas</a:t>
            </a:r>
            <a:r>
              <a:rPr lang="lv-lv" sz="1900">
                <a:solidFill>
                  <a:schemeClr val="tx1"/>
                </a:solidFill>
                <a:latin typeface="+mn-lt"/>
              </a:rPr>
              <a:t> sistēmas, kā arī izveidotās attiecības ar </a:t>
            </a:r>
            <a:r>
              <a:rPr lang="lv-lv" sz="1900" b="1">
                <a:solidFill>
                  <a:schemeClr val="tx1"/>
                </a:solidFill>
                <a:latin typeface="+mn-lt"/>
              </a:rPr>
              <a:t>trešām valstīm</a:t>
            </a:r>
            <a:r>
              <a:rPr lang="lv-lv" sz="1900">
                <a:solidFill>
                  <a:schemeClr val="tx1"/>
                </a:solidFill>
                <a:latin typeface="+mn-lt"/>
              </a:rPr>
              <a:t>, tostarp </a:t>
            </a:r>
            <a:r>
              <a:rPr lang="lv-lv" sz="1900" b="1">
                <a:solidFill>
                  <a:schemeClr val="tx1"/>
                </a:solidFill>
                <a:latin typeface="+mn-lt"/>
              </a:rPr>
              <a:t>tiesnešus koordinatorus</a:t>
            </a:r>
          </a:p>
          <a:p>
            <a:pPr marL="342900" lvl="1" indent="-342900" rtl="0">
              <a:buFont typeface="Arial" panose="020B0604020202020204" pitchFamily="34" charset="0"/>
              <a:buChar char="•"/>
              <a:defRPr/>
            </a:pPr>
            <a:r>
              <a:rPr lang="lv-lv" sz="1900">
                <a:solidFill>
                  <a:schemeClr val="tx1"/>
                </a:solidFill>
                <a:latin typeface="+mn-lt"/>
              </a:rPr>
              <a:t>(4): operatīvos jautājumos, kas saistīti ar </a:t>
            </a:r>
            <a:r>
              <a:rPr lang="en-gb" sz="1900" i="1">
                <a:solidFill>
                  <a:schemeClr val="tx1"/>
                </a:solidFill>
                <a:latin typeface="+mn-lt"/>
              </a:rPr>
              <a:t>EPPO</a:t>
            </a:r>
            <a:r>
              <a:rPr lang="en-gb" sz="1900">
                <a:solidFill>
                  <a:schemeClr val="tx1"/>
                </a:solidFill>
                <a:latin typeface="+mn-lt"/>
              </a:rPr>
              <a:t> kompetenci, </a:t>
            </a:r>
            <a:r>
              <a:rPr lang="en-gb" sz="1900" i="1">
                <a:solidFill>
                  <a:schemeClr val="tx1"/>
                </a:solidFill>
                <a:latin typeface="+mn-lt"/>
              </a:rPr>
              <a:t>Eurojust</a:t>
            </a:r>
            <a:r>
              <a:rPr lang="en-gb" sz="1900">
                <a:solidFill>
                  <a:schemeClr val="tx1"/>
                </a:solidFill>
                <a:latin typeface="+mn-lt"/>
              </a:rPr>
              <a:t> informē/iesaista </a:t>
            </a:r>
            <a:r>
              <a:rPr lang="en-gb" sz="1900" i="1">
                <a:solidFill>
                  <a:schemeClr val="tx1"/>
                </a:solidFill>
                <a:latin typeface="+mn-lt"/>
              </a:rPr>
              <a:t>EPPO</a:t>
            </a:r>
          </a:p>
          <a:p>
            <a:pPr lvl="1" rtl="0">
              <a:lnSpc>
                <a:spcPct val="90000"/>
              </a:lnSpc>
              <a:buFont typeface="Wingdings" panose="05000000000000000000" pitchFamily="2" charset="2"/>
              <a:buChar char="Ø"/>
              <a:defRPr/>
            </a:pPr>
            <a:r>
              <a:rPr lang="lv-lv" sz="1900">
                <a:solidFill>
                  <a:schemeClr val="tx1"/>
                </a:solidFill>
                <a:latin typeface="+mn-lt"/>
              </a:rPr>
              <a:t>apmainoties ar informāciju par tās lietām, tostarp personas datiem, bet: </a:t>
            </a:r>
          </a:p>
          <a:p>
            <a:pPr lvl="1" rtl="0">
              <a:lnSpc>
                <a:spcPct val="90000"/>
              </a:lnSpc>
              <a:buFont typeface="Wingdings" panose="05000000000000000000" pitchFamily="2" charset="2"/>
              <a:buChar char="Ø"/>
              <a:defRPr/>
            </a:pPr>
            <a:r>
              <a:rPr lang="lv-lv" sz="1900">
                <a:solidFill>
                  <a:schemeClr val="tx1"/>
                </a:solidFill>
                <a:latin typeface="+mn-lt"/>
              </a:rPr>
              <a:t>lūdzot </a:t>
            </a:r>
            <a:r>
              <a:rPr lang="en-gb" sz="1900" i="1">
                <a:solidFill>
                  <a:schemeClr val="tx1"/>
                </a:solidFill>
                <a:latin typeface="+mn-lt"/>
              </a:rPr>
              <a:t>EPPO</a:t>
            </a:r>
            <a:r>
              <a:rPr lang="en-gb" sz="1900">
                <a:solidFill>
                  <a:schemeClr val="tx1"/>
                </a:solidFill>
                <a:latin typeface="+mn-lt"/>
              </a:rPr>
              <a:t> sniegtu atbalstu</a:t>
            </a:r>
            <a:endParaRPr lang="de-DE" sz="1900" dirty="0"/>
          </a:p>
          <a:p>
            <a:pPr lvl="1" rtl="0">
              <a:lnSpc>
                <a:spcPct val="90000"/>
              </a:lnSpc>
              <a:buFont typeface="Wingdings" panose="05000000000000000000" pitchFamily="2" charset="2"/>
              <a:buChar char="Ø"/>
              <a:defRPr/>
            </a:pPr>
            <a:endParaRPr lang="de-DE" sz="1900" dirty="0">
              <a:solidFill>
                <a:prstClr val="black"/>
              </a:solidFill>
              <a:latin typeface="Calibri"/>
            </a:endParaRPr>
          </a:p>
        </p:txBody>
      </p:sp>
      <p:sp>
        <p:nvSpPr>
          <p:cNvPr id="5" name="Dia számának helye 4">
            <a:extLst>
              <a:ext uri="{FF2B5EF4-FFF2-40B4-BE49-F238E27FC236}">
                <a16:creationId xmlns:a16="http://schemas.microsoft.com/office/drawing/2014/main" id="{80C36F73-7AF2-4AA2-A89D-DAF30790D124}"/>
              </a:ext>
            </a:extLst>
          </p:cNvPr>
          <p:cNvSpPr>
            <a:spLocks noGrp="1"/>
          </p:cNvSpPr>
          <p:nvPr>
            <p:ph type="sldNum" sz="quarter" idx="12"/>
          </p:nvPr>
        </p:nvSpPr>
        <p:spPr/>
        <p:txBody>
          <a:bodyPr rtlCol="0"/>
          <a:lstStyle/>
          <a:p>
            <a:pPr rtl="0"/>
            <a:fld id="{6113E31D-E2AB-40D1-8B51-AFA5AFEF393A}" type="slidenum">
              <a:rPr lang="en-US" smtClean="0"/>
              <a:t>9</a:t>
            </a:fld>
            <a:endParaRPr lang="en-US" dirty="0"/>
          </a:p>
        </p:txBody>
      </p:sp>
    </p:spTree>
    <p:extLst>
      <p:ext uri="{BB962C8B-B14F-4D97-AF65-F5344CB8AC3E}">
        <p14:creationId xmlns:p14="http://schemas.microsoft.com/office/powerpoint/2010/main" val="2713596735"/>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0</TotalTime>
  <Words>3560</Words>
  <Application>Microsoft Office PowerPoint</Application>
  <PresentationFormat>Widescreen</PresentationFormat>
  <Paragraphs>296</Paragraphs>
  <Slides>25</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EUAlbertina</vt:lpstr>
      <vt:lpstr>Arial</vt:lpstr>
      <vt:lpstr>Calibri</vt:lpstr>
      <vt:lpstr>Calibri Light</vt:lpstr>
      <vt:lpstr>Trebuchet MS</vt:lpstr>
      <vt:lpstr>Verdana</vt:lpstr>
      <vt:lpstr>Wingdings</vt:lpstr>
      <vt:lpstr>Rückblick</vt:lpstr>
      <vt:lpstr>  </vt:lpstr>
      <vt:lpstr>EPPO: Starptautiskā sadarbība</vt:lpstr>
      <vt:lpstr>Attiecības ar citām Savienības iestādēm, struktūrām, birojiem un aģentūrām</vt:lpstr>
      <vt:lpstr>EPPO: Starptautiskā sadarbība</vt:lpstr>
      <vt:lpstr>Pārrobežu izmeklēšanas iesaistīto dalībvalstu vidū</vt:lpstr>
      <vt:lpstr>Pārrobežu izmeklēšanas iesaistīto dalībvalstu vidū</vt:lpstr>
      <vt:lpstr>Attiecības ar Eurojust</vt:lpstr>
      <vt:lpstr>Attiecības ar Eurojust</vt:lpstr>
      <vt:lpstr>Attiecības ar Eurojust</vt:lpstr>
      <vt:lpstr>Attiecības ar OLAF un Eiropolu</vt:lpstr>
      <vt:lpstr>Attiecības ar OLAF un Eiropolu</vt:lpstr>
      <vt:lpstr>Attiecības ar OLAF</vt:lpstr>
      <vt:lpstr>Attiecības ar OLAF</vt:lpstr>
      <vt:lpstr>Attiecības ar Eiropolu</vt:lpstr>
      <vt:lpstr>Attiecības ar citām Savienības iestādēm, struktūrām, birojiem un aģentūrām</vt:lpstr>
      <vt:lpstr>Attiecības ar trešām valstīm un starptautiskām organizācijām</vt:lpstr>
      <vt:lpstr>Attiecības ar trešām valstīm un starptautiskām organizācijām</vt:lpstr>
      <vt:lpstr>Attiecības ar trešām valstīm un starptautiskām organizācijām</vt:lpstr>
      <vt:lpstr>Attiecības ar trešām valstīm un starptautiskām organizācijām</vt:lpstr>
      <vt:lpstr>Attiecības ar trešām valstīm un starptautiskām organizācijām</vt:lpstr>
      <vt:lpstr>Attiecības ar trešām valstīm un starptautiskām organizācijām</vt:lpstr>
      <vt:lpstr>Attiecības ar trešām valstīm un starptautiskām organizācijām</vt:lpstr>
      <vt:lpstr>Sadarbība ar neiesaistītajām dalībvalstīm</vt:lpstr>
      <vt:lpstr>Sadarbība ar neiesaistītajām dalībvalstīm</vt:lpstr>
      <vt:lpstr>Paldies par  jūsu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Paula Ivanovaite</cp:lastModifiedBy>
  <cp:revision>48</cp:revision>
  <cp:lastPrinted>2016-10-12T07:25:39Z</cp:lastPrinted>
  <dcterms:created xsi:type="dcterms:W3CDTF">2020-09-29T09:53:56Z</dcterms:created>
  <dcterms:modified xsi:type="dcterms:W3CDTF">2022-02-21T13:33:50Z</dcterms:modified>
</cp:coreProperties>
</file>